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731520"/>
            <a:ext cx="100584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CUSTOMER &amp; PARTNER DECK  ·  OCTOBER 2026</a:t>
            </a:r>
          </a:p>
        </p:txBody>
      </p:sp>
      <p:sp>
        <p:nvSpPr>
          <p:cNvPr id="3" name="TextBox 2"/>
          <p:cNvSpPr txBox="1"/>
          <p:nvPr/>
        </p:nvSpPr>
        <p:spPr>
          <a:xfrm>
            <a:off x="685800" y="1828800"/>
            <a:ext cx="10789920" cy="2011680"/>
          </a:xfrm>
          <a:prstGeom prst="rect">
            <a:avLst/>
          </a:prstGeom>
          <a:noFill/>
        </p:spPr>
        <p:txBody>
          <a:bodyPr wrap="square" anchor="t" lIns="0" rIns="0" tIns="0" bIns="0">
            <a:spAutoFit/>
          </a:bodyPr>
          <a:lstStyle/>
          <a:p>
            <a:pPr algn="l">
              <a:lnSpc>
                <a:spcPct val="95000"/>
              </a:lnSpc>
            </a:pPr>
            <a:r>
              <a:rPr sz="5600" b="0" i="0">
                <a:solidFill>
                  <a:srgbClr val="F3EDE2"/>
                </a:solidFill>
                <a:latin typeface="Cormorant Garamond"/>
              </a:rPr>
              <a:t>Turn any desktop computer</a:t>
            </a:r>
          </a:p>
          <a:p>
            <a:pPr algn="l">
              <a:lnSpc>
                <a:spcPct val="95000"/>
              </a:lnSpc>
            </a:pPr>
            <a:r>
              <a:rPr sz="5600" b="0" i="0">
                <a:solidFill>
                  <a:srgbClr val="F3EDE2"/>
                </a:solidFill>
                <a:latin typeface="Cormorant Garamond"/>
              </a:rPr>
              <a:t>into a 3D metrology lab.</a:t>
            </a:r>
          </a:p>
        </p:txBody>
      </p:sp>
      <p:sp>
        <p:nvSpPr>
          <p:cNvPr id="4" name="TextBox 3"/>
          <p:cNvSpPr txBox="1"/>
          <p:nvPr/>
        </p:nvSpPr>
        <p:spPr>
          <a:xfrm>
            <a:off x="685800" y="3886200"/>
            <a:ext cx="10789920" cy="640080"/>
          </a:xfrm>
          <a:prstGeom prst="rect">
            <a:avLst/>
          </a:prstGeom>
          <a:noFill/>
        </p:spPr>
        <p:txBody>
          <a:bodyPr wrap="square" anchor="t" lIns="0" rIns="0" tIns="0" bIns="0">
            <a:spAutoFit/>
          </a:bodyPr>
          <a:lstStyle/>
          <a:p>
            <a:pPr algn="l">
              <a:lnSpc>
                <a:spcPct val="110000"/>
              </a:lnSpc>
            </a:pPr>
            <a:r>
              <a:rPr sz="2600" b="0" i="1">
                <a:solidFill>
                  <a:srgbClr val="C9A96E"/>
                </a:solidFill>
                <a:latin typeface="Cormorant Garamond"/>
              </a:rPr>
              <a:t>Precision 3D measurement, at cost.</a:t>
            </a:r>
          </a:p>
        </p:txBody>
      </p:sp>
      <p:cxnSp>
        <p:nvCxnSpPr>
          <p:cNvPr id="5" name="Connector 4"/>
          <p:cNvCxnSpPr/>
          <p:nvPr/>
        </p:nvCxnSpPr>
        <p:spPr>
          <a:xfrm>
            <a:off x="713232" y="4617720"/>
            <a:ext cx="822960" cy="0"/>
          </a:xfrm>
          <a:prstGeom prst="line">
            <a:avLst/>
          </a:prstGeom>
          <a:ln w="9525">
            <a:solidFill>
              <a:srgbClr val="C9A96E"/>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85800" y="4800600"/>
            <a:ext cx="8229600" cy="914400"/>
          </a:xfrm>
          <a:prstGeom prst="rect">
            <a:avLst/>
          </a:prstGeom>
          <a:noFill/>
        </p:spPr>
        <p:txBody>
          <a:bodyPr wrap="square" anchor="t" lIns="0" rIns="0" tIns="0" bIns="0">
            <a:spAutoFit/>
          </a:bodyPr>
          <a:lstStyle/>
          <a:p>
            <a:pPr algn="l">
              <a:lnSpc>
                <a:spcPct val="135000"/>
              </a:lnSpc>
            </a:pPr>
            <a:r>
              <a:rPr sz="1500" b="0" i="0">
                <a:solidFill>
                  <a:srgbClr val="A79F94"/>
                </a:solidFill>
                <a:latin typeface="Inter"/>
              </a:rPr>
              <a:t>An instrument maker and optical computation company. Reconstruction software, live today. A sealed measurement head on a desk stand, in design. One way to buy: a paid pilot, credited in full to an instrument built to order.</a:t>
            </a:r>
          </a:p>
        </p:txBody>
      </p:sp>
      <p:sp>
        <p:nvSpPr>
          <p:cNvPr id="7" name="TextBox 6"/>
          <p:cNvSpPr txBox="1"/>
          <p:nvPr/>
        </p:nvSpPr>
        <p:spPr>
          <a:xfrm>
            <a:off x="685800" y="6263640"/>
            <a:ext cx="5486400" cy="274320"/>
          </a:xfrm>
          <a:prstGeom prst="rect">
            <a:avLst/>
          </a:prstGeom>
          <a:noFill/>
        </p:spPr>
        <p:txBody>
          <a:bodyPr wrap="square" anchor="t" lIns="0" rIns="0" tIns="0" bIns="0">
            <a:spAutoFit/>
          </a:bodyPr>
          <a:lstStyle/>
          <a:p>
            <a:pPr algn="l">
              <a:lnSpc>
                <a:spcPct val="110000"/>
              </a:lnSpc>
            </a:pPr>
            <a:r>
              <a:rPr sz="1100" b="1" i="0" spc="600">
                <a:solidFill>
                  <a:srgbClr val="F3EDE2"/>
                </a:solidFill>
                <a:latin typeface="Inter"/>
              </a:rPr>
              <a:t>APERTUREAPI</a:t>
            </a:r>
          </a:p>
        </p:txBody>
      </p:sp>
      <p:sp>
        <p:nvSpPr>
          <p:cNvPr id="8" name="TextBox 7"/>
          <p:cNvSpPr txBox="1"/>
          <p:nvPr/>
        </p:nvSpPr>
        <p:spPr>
          <a:xfrm>
            <a:off x="7315200" y="6291072"/>
            <a:ext cx="4206240" cy="274320"/>
          </a:xfrm>
          <a:prstGeom prst="rect">
            <a:avLst/>
          </a:prstGeom>
          <a:noFill/>
        </p:spPr>
        <p:txBody>
          <a:bodyPr wrap="square" anchor="t" lIns="0" rIns="0" tIns="0" bIns="0">
            <a:spAutoFit/>
          </a:bodyPr>
          <a:lstStyle/>
          <a:p>
            <a:pPr algn="r">
              <a:lnSpc>
                <a:spcPct val="110000"/>
              </a:lnSpc>
            </a:pPr>
            <a:r>
              <a:rPr sz="900" b="0" i="0">
                <a:solidFill>
                  <a:srgbClr val="6F6961"/>
                </a:solidFill>
                <a:latin typeface="Inter"/>
              </a:rPr>
              <a:t>For discussion  ·  research use only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THE PROBLEM</a:t>
            </a:r>
          </a:p>
        </p:txBody>
      </p:sp>
      <p:sp>
        <p:nvSpPr>
          <p:cNvPr id="3" name="TextBox 2"/>
          <p:cNvSpPr txBox="1"/>
          <p:nvPr/>
        </p:nvSpPr>
        <p:spPr>
          <a:xfrm>
            <a:off x="685800" y="6400800"/>
            <a:ext cx="2743200" cy="228600"/>
          </a:xfrm>
          <a:prstGeom prst="rect">
            <a:avLst/>
          </a:prstGeom>
          <a:noFill/>
        </p:spPr>
        <p:txBody>
          <a:bodyPr wrap="square" anchor="t" lIns="0" rIns="0" tIns="0" bIns="0">
            <a:spAutoFit/>
          </a:bodyPr>
          <a:lstStyle/>
          <a:p>
            <a:pPr algn="l">
              <a:lnSpc>
                <a:spcPct val="110000"/>
              </a:lnSpc>
            </a:pPr>
            <a:r>
              <a:rPr sz="800" b="0" i="0" spc="400">
                <a:solidFill>
                  <a:srgbClr val="6F6961"/>
                </a:solidFill>
                <a:latin typeface="Inter"/>
              </a:rPr>
              <a:t>APERTUREAPI</a:t>
            </a:r>
          </a:p>
        </p:txBody>
      </p:sp>
      <p:sp>
        <p:nvSpPr>
          <p:cNvPr id="4" name="TextBox 3"/>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02</a:t>
            </a:r>
          </a:p>
        </p:txBody>
      </p:sp>
      <p:sp>
        <p:nvSpPr>
          <p:cNvPr id="5" name="TextBox 4"/>
          <p:cNvSpPr txBox="1"/>
          <p:nvPr/>
        </p:nvSpPr>
        <p:spPr>
          <a:xfrm>
            <a:off x="685800" y="868680"/>
            <a:ext cx="10789920" cy="1463040"/>
          </a:xfrm>
          <a:prstGeom prst="rect">
            <a:avLst/>
          </a:prstGeom>
          <a:noFill/>
        </p:spPr>
        <p:txBody>
          <a:bodyPr wrap="square" anchor="t" lIns="0" rIns="0" tIns="0" bIns="0">
            <a:spAutoFit/>
          </a:bodyPr>
          <a:lstStyle/>
          <a:p>
            <a:pPr algn="l">
              <a:lnSpc>
                <a:spcPct val="95000"/>
              </a:lnSpc>
            </a:pPr>
            <a:r>
              <a:rPr sz="4600" b="0" i="0">
                <a:solidFill>
                  <a:srgbClr val="F3EDE2"/>
                </a:solidFill>
                <a:latin typeface="Cormorant Garamond"/>
              </a:rPr>
              <a:t>Precision surface measurement</a:t>
            </a:r>
          </a:p>
          <a:p>
            <a:pPr algn="l">
              <a:lnSpc>
                <a:spcPct val="95000"/>
              </a:lnSpc>
            </a:pPr>
            <a:r>
              <a:rPr sz="4600" b="0" i="0">
                <a:solidFill>
                  <a:srgbClr val="F3EDE2"/>
                </a:solidFill>
                <a:latin typeface="Cormorant Garamond"/>
              </a:rPr>
              <a:t>is a locked box with a queue.</a:t>
            </a:r>
          </a:p>
        </p:txBody>
      </p:sp>
      <p:cxnSp>
        <p:nvCxnSpPr>
          <p:cNvPr id="6" name="Connector 5"/>
          <p:cNvCxnSpPr/>
          <p:nvPr/>
        </p:nvCxnSpPr>
        <p:spPr>
          <a:xfrm>
            <a:off x="685800" y="3246120"/>
            <a:ext cx="320040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85800" y="3429000"/>
            <a:ext cx="3200400" cy="457200"/>
          </a:xfrm>
          <a:prstGeom prst="rect">
            <a:avLst/>
          </a:prstGeom>
          <a:noFill/>
        </p:spPr>
        <p:txBody>
          <a:bodyPr wrap="square" anchor="t" lIns="0" rIns="0" tIns="0" bIns="0">
            <a:spAutoFit/>
          </a:bodyPr>
          <a:lstStyle/>
          <a:p>
            <a:pPr algn="l">
              <a:lnSpc>
                <a:spcPct val="110000"/>
              </a:lnSpc>
            </a:pPr>
            <a:r>
              <a:rPr sz="2200" b="0" i="0">
                <a:solidFill>
                  <a:srgbClr val="F3EDE2"/>
                </a:solidFill>
                <a:latin typeface="Cormorant Garamond"/>
              </a:rPr>
              <a:t>One box, twenty people</a:t>
            </a:r>
          </a:p>
        </p:txBody>
      </p:sp>
      <p:sp>
        <p:nvSpPr>
          <p:cNvPr id="8" name="TextBox 7"/>
          <p:cNvSpPr txBox="1"/>
          <p:nvPr/>
        </p:nvSpPr>
        <p:spPr>
          <a:xfrm>
            <a:off x="685800" y="4114800"/>
            <a:ext cx="3200400" cy="2011680"/>
          </a:xfrm>
          <a:prstGeom prst="rect">
            <a:avLst/>
          </a:prstGeom>
          <a:noFill/>
        </p:spPr>
        <p:txBody>
          <a:bodyPr wrap="square" anchor="t" lIns="0" rIns="0" tIns="0" bIns="0">
            <a:spAutoFit/>
          </a:bodyPr>
          <a:lstStyle/>
          <a:p>
            <a:pPr algn="l">
              <a:lnSpc>
                <a:spcPct val="140000"/>
              </a:lnSpc>
            </a:pPr>
            <a:r>
              <a:rPr sz="1300" b="0" i="0">
                <a:solidFill>
                  <a:srgbClr val="A79F94"/>
                </a:solidFill>
                <a:latin typeface="Inter"/>
              </a:rPr>
              <a:t>A profiler or interference microscope is shared by a department. The wait is one to three weeks and a re-measure costs a day.</a:t>
            </a:r>
          </a:p>
        </p:txBody>
      </p:sp>
      <p:cxnSp>
        <p:nvCxnSpPr>
          <p:cNvPr id="9" name="Connector 8"/>
          <p:cNvCxnSpPr/>
          <p:nvPr/>
        </p:nvCxnSpPr>
        <p:spPr>
          <a:xfrm>
            <a:off x="4343400" y="3246120"/>
            <a:ext cx="320040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343400" y="3429000"/>
            <a:ext cx="3200400" cy="457200"/>
          </a:xfrm>
          <a:prstGeom prst="rect">
            <a:avLst/>
          </a:prstGeom>
          <a:noFill/>
        </p:spPr>
        <p:txBody>
          <a:bodyPr wrap="square" anchor="t" lIns="0" rIns="0" tIns="0" bIns="0">
            <a:spAutoFit/>
          </a:bodyPr>
          <a:lstStyle/>
          <a:p>
            <a:pPr algn="l">
              <a:lnSpc>
                <a:spcPct val="110000"/>
              </a:lnSpc>
            </a:pPr>
            <a:r>
              <a:rPr sz="2200" b="0" i="0">
                <a:solidFill>
                  <a:srgbClr val="F3EDE2"/>
                </a:solidFill>
                <a:latin typeface="Cormorant Garamond"/>
              </a:rPr>
              <a:t>No audit trail</a:t>
            </a:r>
          </a:p>
        </p:txBody>
      </p:sp>
      <p:sp>
        <p:nvSpPr>
          <p:cNvPr id="11" name="TextBox 10"/>
          <p:cNvSpPr txBox="1"/>
          <p:nvPr/>
        </p:nvSpPr>
        <p:spPr>
          <a:xfrm>
            <a:off x="4343400" y="4114800"/>
            <a:ext cx="3200400" cy="2011680"/>
          </a:xfrm>
          <a:prstGeom prst="rect">
            <a:avLst/>
          </a:prstGeom>
          <a:noFill/>
        </p:spPr>
        <p:txBody>
          <a:bodyPr wrap="square" anchor="t" lIns="0" rIns="0" tIns="0" bIns="0">
            <a:spAutoFit/>
          </a:bodyPr>
          <a:lstStyle/>
          <a:p>
            <a:pPr algn="l">
              <a:lnSpc>
                <a:spcPct val="140000"/>
              </a:lnSpc>
            </a:pPr>
            <a:r>
              <a:rPr sz="1300" b="0" i="0">
                <a:solidFill>
                  <a:srgbClr val="A79F94"/>
                </a:solidFill>
                <a:latin typeface="Inter"/>
              </a:rPr>
              <a:t>Reconstruction lives inside the vendor's software or in someone's script. A result cannot be re-derived by a reviewer, an auditor or the next student.</a:t>
            </a:r>
          </a:p>
        </p:txBody>
      </p:sp>
      <p:cxnSp>
        <p:nvCxnSpPr>
          <p:cNvPr id="12" name="Connector 11"/>
          <p:cNvCxnSpPr/>
          <p:nvPr/>
        </p:nvCxnSpPr>
        <p:spPr>
          <a:xfrm>
            <a:off x="8001000" y="3246120"/>
            <a:ext cx="320040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8001000" y="3429000"/>
            <a:ext cx="3200400" cy="457200"/>
          </a:xfrm>
          <a:prstGeom prst="rect">
            <a:avLst/>
          </a:prstGeom>
          <a:noFill/>
        </p:spPr>
        <p:txBody>
          <a:bodyPr wrap="square" anchor="t" lIns="0" rIns="0" tIns="0" bIns="0">
            <a:spAutoFit/>
          </a:bodyPr>
          <a:lstStyle/>
          <a:p>
            <a:pPr algn="l">
              <a:lnSpc>
                <a:spcPct val="110000"/>
              </a:lnSpc>
            </a:pPr>
            <a:r>
              <a:rPr sz="2200" b="0" i="0">
                <a:solidFill>
                  <a:srgbClr val="F3EDE2"/>
                </a:solidFill>
                <a:latin typeface="Cormorant Garamond"/>
              </a:rPr>
              <a:t>Nothing in between</a:t>
            </a:r>
          </a:p>
        </p:txBody>
      </p:sp>
      <p:sp>
        <p:nvSpPr>
          <p:cNvPr id="14" name="TextBox 13"/>
          <p:cNvSpPr txBox="1"/>
          <p:nvPr/>
        </p:nvSpPr>
        <p:spPr>
          <a:xfrm>
            <a:off x="8001000" y="4114800"/>
            <a:ext cx="3200400" cy="2011680"/>
          </a:xfrm>
          <a:prstGeom prst="rect">
            <a:avLst/>
          </a:prstGeom>
          <a:noFill/>
        </p:spPr>
        <p:txBody>
          <a:bodyPr wrap="square" anchor="t" lIns="0" rIns="0" tIns="0" bIns="0">
            <a:spAutoFit/>
          </a:bodyPr>
          <a:lstStyle/>
          <a:p>
            <a:pPr algn="l">
              <a:lnSpc>
                <a:spcPct val="140000"/>
              </a:lnSpc>
            </a:pPr>
            <a:r>
              <a:rPr sz="1300" b="0" i="0">
                <a:solidFill>
                  <a:srgbClr val="A79F94"/>
                </a:solidFill>
                <a:latin typeface="Inter"/>
              </a:rPr>
              <a:t>Below the six-figure instrument there is a loupe and a scratch-dig card. Labs that cannot buy the box build nothing.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WHAT WE ARE</a:t>
            </a:r>
          </a:p>
        </p:txBody>
      </p:sp>
      <p:sp>
        <p:nvSpPr>
          <p:cNvPr id="3" name="TextBox 2"/>
          <p:cNvSpPr txBox="1"/>
          <p:nvPr/>
        </p:nvSpPr>
        <p:spPr>
          <a:xfrm>
            <a:off x="685800" y="6400800"/>
            <a:ext cx="2743200" cy="228600"/>
          </a:xfrm>
          <a:prstGeom prst="rect">
            <a:avLst/>
          </a:prstGeom>
          <a:noFill/>
        </p:spPr>
        <p:txBody>
          <a:bodyPr wrap="square" anchor="t" lIns="0" rIns="0" tIns="0" bIns="0">
            <a:spAutoFit/>
          </a:bodyPr>
          <a:lstStyle/>
          <a:p>
            <a:pPr algn="l">
              <a:lnSpc>
                <a:spcPct val="110000"/>
              </a:lnSpc>
            </a:pPr>
            <a:r>
              <a:rPr sz="800" b="0" i="0" spc="400">
                <a:solidFill>
                  <a:srgbClr val="6F6961"/>
                </a:solidFill>
                <a:latin typeface="Inter"/>
              </a:rPr>
              <a:t>APERTUREAPI</a:t>
            </a:r>
          </a:p>
        </p:txBody>
      </p:sp>
      <p:sp>
        <p:nvSpPr>
          <p:cNvPr id="4" name="TextBox 3"/>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03</a:t>
            </a:r>
          </a:p>
        </p:txBody>
      </p:sp>
      <p:sp>
        <p:nvSpPr>
          <p:cNvPr id="5" name="TextBox 4"/>
          <p:cNvSpPr txBox="1"/>
          <p:nvPr/>
        </p:nvSpPr>
        <p:spPr>
          <a:xfrm>
            <a:off x="2743200" y="6400800"/>
            <a:ext cx="7680960" cy="228600"/>
          </a:xfrm>
          <a:prstGeom prst="rect">
            <a:avLst/>
          </a:prstGeom>
          <a:noFill/>
        </p:spPr>
        <p:txBody>
          <a:bodyPr wrap="square" anchor="t" lIns="0" rIns="0" tIns="0" bIns="0">
            <a:spAutoFit/>
          </a:bodyPr>
          <a:lstStyle/>
          <a:p>
            <a:pPr algn="ctr">
              <a:lnSpc>
                <a:spcPct val="110000"/>
              </a:lnSpc>
            </a:pPr>
            <a:r>
              <a:rPr sz="750" b="0" i="0">
                <a:solidFill>
                  <a:srgbClr val="6F6961"/>
                </a:solidFill>
                <a:latin typeface="Inter"/>
              </a:rPr>
              <a:t>Source: docs/gtm/src/39_paid_pilot_then_purchase.md</a:t>
            </a:r>
          </a:p>
        </p:txBody>
      </p:sp>
      <p:sp>
        <p:nvSpPr>
          <p:cNvPr id="6" name="TextBox 5"/>
          <p:cNvSpPr txBox="1"/>
          <p:nvPr/>
        </p:nvSpPr>
        <p:spPr>
          <a:xfrm>
            <a:off x="685800" y="868680"/>
            <a:ext cx="10789920" cy="1463040"/>
          </a:xfrm>
          <a:prstGeom prst="rect">
            <a:avLst/>
          </a:prstGeom>
          <a:noFill/>
        </p:spPr>
        <p:txBody>
          <a:bodyPr wrap="square" anchor="t" lIns="0" rIns="0" tIns="0" bIns="0">
            <a:spAutoFit/>
          </a:bodyPr>
          <a:lstStyle/>
          <a:p>
            <a:pPr algn="l">
              <a:lnSpc>
                <a:spcPct val="95000"/>
              </a:lnSpc>
            </a:pPr>
            <a:r>
              <a:rPr sz="4600" b="0" i="0">
                <a:solidFill>
                  <a:srgbClr val="F3EDE2"/>
                </a:solidFill>
                <a:latin typeface="Cormorant Garamond"/>
              </a:rPr>
              <a:t>An instrument maker and an</a:t>
            </a:r>
          </a:p>
          <a:p>
            <a:pPr algn="l">
              <a:lnSpc>
                <a:spcPct val="95000"/>
              </a:lnSpc>
            </a:pPr>
            <a:r>
              <a:rPr sz="4600" b="0" i="0">
                <a:solidFill>
                  <a:srgbClr val="F3EDE2"/>
                </a:solidFill>
                <a:latin typeface="Cormorant Garamond"/>
              </a:rPr>
              <a:t>optical computation company.</a:t>
            </a:r>
          </a:p>
        </p:txBody>
      </p:sp>
      <p:sp>
        <p:nvSpPr>
          <p:cNvPr id="7" name="Rectangle 6"/>
          <p:cNvSpPr/>
          <p:nvPr/>
        </p:nvSpPr>
        <p:spPr>
          <a:xfrm>
            <a:off x="685800" y="2926080"/>
            <a:ext cx="3291840" cy="3108960"/>
          </a:xfrm>
          <a:prstGeom prst="rect">
            <a:avLst/>
          </a:prstGeom>
          <a:solidFill>
            <a:srgbClr val="141417"/>
          </a:solidFill>
          <a:ln w="6350">
            <a:solidFill>
              <a:srgbClr val="2A282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3154680"/>
            <a:ext cx="914400" cy="548640"/>
          </a:xfrm>
          <a:prstGeom prst="rect">
            <a:avLst/>
          </a:prstGeom>
          <a:noFill/>
        </p:spPr>
        <p:txBody>
          <a:bodyPr wrap="square" anchor="t" lIns="0" rIns="0" tIns="0" bIns="0">
            <a:spAutoFit/>
          </a:bodyPr>
          <a:lstStyle/>
          <a:p>
            <a:pPr algn="l">
              <a:lnSpc>
                <a:spcPct val="110000"/>
              </a:lnSpc>
            </a:pPr>
            <a:r>
              <a:rPr sz="3000" b="0" i="0">
                <a:solidFill>
                  <a:srgbClr val="E9967A"/>
                </a:solidFill>
                <a:latin typeface="Cormorant Garamond"/>
              </a:rPr>
              <a:t>I</a:t>
            </a:r>
          </a:p>
        </p:txBody>
      </p:sp>
      <p:sp>
        <p:nvSpPr>
          <p:cNvPr id="9" name="TextBox 8"/>
          <p:cNvSpPr txBox="1"/>
          <p:nvPr/>
        </p:nvSpPr>
        <p:spPr>
          <a:xfrm>
            <a:off x="1005840" y="3749039"/>
            <a:ext cx="2743200" cy="822960"/>
          </a:xfrm>
          <a:prstGeom prst="rect">
            <a:avLst/>
          </a:prstGeom>
          <a:noFill/>
        </p:spPr>
        <p:txBody>
          <a:bodyPr wrap="square" anchor="t" lIns="0" rIns="0" tIns="0" bIns="0">
            <a:spAutoFit/>
          </a:bodyPr>
          <a:lstStyle/>
          <a:p>
            <a:pPr algn="l">
              <a:lnSpc>
                <a:spcPct val="95000"/>
              </a:lnSpc>
            </a:pPr>
            <a:r>
              <a:rPr sz="1900" b="0" i="0">
                <a:solidFill>
                  <a:srgbClr val="F3EDE2"/>
                </a:solidFill>
                <a:latin typeface="Cormorant Garamond"/>
              </a:rPr>
              <a:t>The reconstruction kernel</a:t>
            </a:r>
          </a:p>
        </p:txBody>
      </p:sp>
      <p:sp>
        <p:nvSpPr>
          <p:cNvPr id="10" name="TextBox 9"/>
          <p:cNvSpPr txBox="1"/>
          <p:nvPr/>
        </p:nvSpPr>
        <p:spPr>
          <a:xfrm>
            <a:off x="1005840" y="4526280"/>
            <a:ext cx="2697480" cy="1463040"/>
          </a:xfrm>
          <a:prstGeom prst="rect">
            <a:avLst/>
          </a:prstGeom>
          <a:noFill/>
        </p:spPr>
        <p:txBody>
          <a:bodyPr wrap="square" anchor="t" lIns="0" rIns="0" tIns="0" bIns="0">
            <a:spAutoFit/>
          </a:bodyPr>
          <a:lstStyle/>
          <a:p>
            <a:pPr algn="l">
              <a:lnSpc>
                <a:spcPct val="135000"/>
              </a:lnSpc>
            </a:pPr>
            <a:r>
              <a:rPr sz="1050" b="0" i="0">
                <a:solidFill>
                  <a:srgbClr val="A79F94"/>
                </a:solidFill>
                <a:latin typeface="Inter"/>
              </a:rPr>
              <a:t>Live on the hosted API. An off-axis or inline hologram in; amplitude, phase and height out, with an evidence record that names the version, input and settings. Deterministic: same bytes every run.</a:t>
            </a:r>
          </a:p>
        </p:txBody>
      </p:sp>
      <p:sp>
        <p:nvSpPr>
          <p:cNvPr id="11" name="Rectangle 10"/>
          <p:cNvSpPr/>
          <p:nvPr/>
        </p:nvSpPr>
        <p:spPr>
          <a:xfrm>
            <a:off x="4343400" y="2926080"/>
            <a:ext cx="3291840" cy="3108960"/>
          </a:xfrm>
          <a:prstGeom prst="rect">
            <a:avLst/>
          </a:prstGeom>
          <a:solidFill>
            <a:srgbClr val="141417"/>
          </a:solidFill>
          <a:ln w="6350">
            <a:solidFill>
              <a:srgbClr val="2A282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3440" y="3154680"/>
            <a:ext cx="914400" cy="548640"/>
          </a:xfrm>
          <a:prstGeom prst="rect">
            <a:avLst/>
          </a:prstGeom>
          <a:noFill/>
        </p:spPr>
        <p:txBody>
          <a:bodyPr wrap="square" anchor="t" lIns="0" rIns="0" tIns="0" bIns="0">
            <a:spAutoFit/>
          </a:bodyPr>
          <a:lstStyle/>
          <a:p>
            <a:pPr algn="l">
              <a:lnSpc>
                <a:spcPct val="110000"/>
              </a:lnSpc>
            </a:pPr>
            <a:r>
              <a:rPr sz="3000" b="0" i="0">
                <a:solidFill>
                  <a:srgbClr val="E9967A"/>
                </a:solidFill>
                <a:latin typeface="Cormorant Garamond"/>
              </a:rPr>
              <a:t>II</a:t>
            </a:r>
          </a:p>
        </p:txBody>
      </p:sp>
      <p:sp>
        <p:nvSpPr>
          <p:cNvPr id="13" name="TextBox 12"/>
          <p:cNvSpPr txBox="1"/>
          <p:nvPr/>
        </p:nvSpPr>
        <p:spPr>
          <a:xfrm>
            <a:off x="4663440" y="3749039"/>
            <a:ext cx="2743200" cy="822960"/>
          </a:xfrm>
          <a:prstGeom prst="rect">
            <a:avLst/>
          </a:prstGeom>
          <a:noFill/>
        </p:spPr>
        <p:txBody>
          <a:bodyPr wrap="square" anchor="t" lIns="0" rIns="0" tIns="0" bIns="0">
            <a:spAutoFit/>
          </a:bodyPr>
          <a:lstStyle/>
          <a:p>
            <a:pPr algn="l">
              <a:lnSpc>
                <a:spcPct val="95000"/>
              </a:lnSpc>
            </a:pPr>
            <a:r>
              <a:rPr sz="1900" b="0" i="0">
                <a:solidFill>
                  <a:srgbClr val="F3EDE2"/>
                </a:solidFill>
                <a:latin typeface="Cormorant Garamond"/>
              </a:rPr>
              <a:t>The one product in development</a:t>
            </a:r>
          </a:p>
        </p:txBody>
      </p:sp>
      <p:sp>
        <p:nvSpPr>
          <p:cNvPr id="14" name="TextBox 13"/>
          <p:cNvSpPr txBox="1"/>
          <p:nvPr/>
        </p:nvSpPr>
        <p:spPr>
          <a:xfrm>
            <a:off x="4663440" y="4526280"/>
            <a:ext cx="2697480" cy="1463040"/>
          </a:xfrm>
          <a:prstGeom prst="rect">
            <a:avLst/>
          </a:prstGeom>
          <a:noFill/>
        </p:spPr>
        <p:txBody>
          <a:bodyPr wrap="square" anchor="t" lIns="0" rIns="0" tIns="0" bIns="0">
            <a:spAutoFit/>
          </a:bodyPr>
          <a:lstStyle/>
          <a:p>
            <a:pPr algn="l">
              <a:lnSpc>
                <a:spcPct val="135000"/>
              </a:lnSpc>
            </a:pPr>
            <a:r>
              <a:rPr sz="1050" b="0" i="0">
                <a:solidFill>
                  <a:srgbClr val="A79F94"/>
                </a:solidFill>
                <a:latin typeface="Inter"/>
              </a:rPr>
              <a:t>The bench surface profiler: the H1 sealed reflection head on the D1 desk stand, built from catalog parts and a printed or purchasable enclosure. One sensor, one lens, one task. In design, not built. Inline head, transmission module and the optical computing card are portfolio, unpriced, after it qualifies.</a:t>
            </a:r>
          </a:p>
        </p:txBody>
      </p:sp>
      <p:sp>
        <p:nvSpPr>
          <p:cNvPr id="15" name="Rectangle 14"/>
          <p:cNvSpPr/>
          <p:nvPr/>
        </p:nvSpPr>
        <p:spPr>
          <a:xfrm>
            <a:off x="8001000" y="2926080"/>
            <a:ext cx="3291840" cy="3108960"/>
          </a:xfrm>
          <a:prstGeom prst="rect">
            <a:avLst/>
          </a:prstGeom>
          <a:solidFill>
            <a:srgbClr val="141417"/>
          </a:solidFill>
          <a:ln w="6350">
            <a:solidFill>
              <a:srgbClr val="2A282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321040" y="3154680"/>
            <a:ext cx="914400" cy="548640"/>
          </a:xfrm>
          <a:prstGeom prst="rect">
            <a:avLst/>
          </a:prstGeom>
          <a:noFill/>
        </p:spPr>
        <p:txBody>
          <a:bodyPr wrap="square" anchor="t" lIns="0" rIns="0" tIns="0" bIns="0">
            <a:spAutoFit/>
          </a:bodyPr>
          <a:lstStyle/>
          <a:p>
            <a:pPr algn="l">
              <a:lnSpc>
                <a:spcPct val="110000"/>
              </a:lnSpc>
            </a:pPr>
            <a:r>
              <a:rPr sz="3000" b="0" i="0">
                <a:solidFill>
                  <a:srgbClr val="E9967A"/>
                </a:solidFill>
                <a:latin typeface="Cormorant Garamond"/>
              </a:rPr>
              <a:t>III</a:t>
            </a:r>
          </a:p>
        </p:txBody>
      </p:sp>
      <p:sp>
        <p:nvSpPr>
          <p:cNvPr id="17" name="TextBox 16"/>
          <p:cNvSpPr txBox="1"/>
          <p:nvPr/>
        </p:nvSpPr>
        <p:spPr>
          <a:xfrm>
            <a:off x="8321040" y="3749039"/>
            <a:ext cx="2743200" cy="822960"/>
          </a:xfrm>
          <a:prstGeom prst="rect">
            <a:avLst/>
          </a:prstGeom>
          <a:noFill/>
        </p:spPr>
        <p:txBody>
          <a:bodyPr wrap="square" anchor="t" lIns="0" rIns="0" tIns="0" bIns="0">
            <a:spAutoFit/>
          </a:bodyPr>
          <a:lstStyle/>
          <a:p>
            <a:pPr algn="l">
              <a:lnSpc>
                <a:spcPct val="95000"/>
              </a:lnSpc>
            </a:pPr>
            <a:r>
              <a:rPr sz="1900" b="0" i="0">
                <a:solidFill>
                  <a:srgbClr val="F3EDE2"/>
                </a:solidFill>
                <a:latin typeface="Cormorant Garamond"/>
              </a:rPr>
              <a:t>The pilot, then the purchase</a:t>
            </a:r>
          </a:p>
        </p:txBody>
      </p:sp>
      <p:sp>
        <p:nvSpPr>
          <p:cNvPr id="18" name="TextBox 17"/>
          <p:cNvSpPr txBox="1"/>
          <p:nvPr/>
        </p:nvSpPr>
        <p:spPr>
          <a:xfrm>
            <a:off x="8321040" y="4526280"/>
            <a:ext cx="2697480" cy="1463040"/>
          </a:xfrm>
          <a:prstGeom prst="rect">
            <a:avLst/>
          </a:prstGeom>
          <a:noFill/>
        </p:spPr>
        <p:txBody>
          <a:bodyPr wrap="square" anchor="t" lIns="0" rIns="0" tIns="0" bIns="0">
            <a:spAutoFit/>
          </a:bodyPr>
          <a:lstStyle/>
          <a:p>
            <a:pPr algn="l">
              <a:lnSpc>
                <a:spcPct val="135000"/>
              </a:lnSpc>
            </a:pPr>
            <a:r>
              <a:rPr sz="1050" b="0" i="0">
                <a:solidFill>
                  <a:srgbClr val="A79F94"/>
                </a:solidFill>
                <a:latin typeface="Inter"/>
              </a:rPr>
              <a:t>A free bounded benchmark on your frames; $4,800 of milestone-paid pilot engineering (M1 build and bench acceptance, M2 signed readout), credited in full to the instrument; the unit built to order.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THE MARKET</a:t>
            </a:r>
          </a:p>
        </p:txBody>
      </p:sp>
      <p:sp>
        <p:nvSpPr>
          <p:cNvPr id="3" name="TextBox 2"/>
          <p:cNvSpPr txBox="1"/>
          <p:nvPr/>
        </p:nvSpPr>
        <p:spPr>
          <a:xfrm>
            <a:off x="685800" y="6400800"/>
            <a:ext cx="2743200" cy="228600"/>
          </a:xfrm>
          <a:prstGeom prst="rect">
            <a:avLst/>
          </a:prstGeom>
          <a:noFill/>
        </p:spPr>
        <p:txBody>
          <a:bodyPr wrap="square" anchor="t" lIns="0" rIns="0" tIns="0" bIns="0">
            <a:spAutoFit/>
          </a:bodyPr>
          <a:lstStyle/>
          <a:p>
            <a:pPr algn="l">
              <a:lnSpc>
                <a:spcPct val="110000"/>
              </a:lnSpc>
            </a:pPr>
            <a:r>
              <a:rPr sz="800" b="0" i="0" spc="400">
                <a:solidFill>
                  <a:srgbClr val="6F6961"/>
                </a:solidFill>
                <a:latin typeface="Inter"/>
              </a:rPr>
              <a:t>APERTUREAPI</a:t>
            </a:r>
          </a:p>
        </p:txBody>
      </p:sp>
      <p:sp>
        <p:nvSpPr>
          <p:cNvPr id="4" name="TextBox 3"/>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04</a:t>
            </a:r>
          </a:p>
        </p:txBody>
      </p:sp>
      <p:sp>
        <p:nvSpPr>
          <p:cNvPr id="5" name="TextBox 4"/>
          <p:cNvSpPr txBox="1"/>
          <p:nvPr/>
        </p:nvSpPr>
        <p:spPr>
          <a:xfrm>
            <a:off x="2743200" y="6400800"/>
            <a:ext cx="7680960" cy="228600"/>
          </a:xfrm>
          <a:prstGeom prst="rect">
            <a:avLst/>
          </a:prstGeom>
          <a:noFill/>
        </p:spPr>
        <p:txBody>
          <a:bodyPr wrap="square" anchor="t" lIns="0" rIns="0" tIns="0" bIns="0">
            <a:spAutoFit/>
          </a:bodyPr>
          <a:lstStyle/>
          <a:p>
            <a:pPr algn="ctr">
              <a:lnSpc>
                <a:spcPct val="110000"/>
              </a:lnSpc>
            </a:pPr>
            <a:r>
              <a:rPr sz="750" b="0" i="0">
                <a:solidFill>
                  <a:srgbClr val="6F6961"/>
                </a:solidFill>
                <a:latin typeface="Inter"/>
              </a:rPr>
              <a:t>Source: docs/PATH_TO_300M_ARR.md (third-party 2024-25 estimates; market sizes only)</a:t>
            </a:r>
          </a:p>
        </p:txBody>
      </p:sp>
      <p:sp>
        <p:nvSpPr>
          <p:cNvPr id="6" name="TextBox 5"/>
          <p:cNvSpPr txBox="1"/>
          <p:nvPr/>
        </p:nvSpPr>
        <p:spPr>
          <a:xfrm>
            <a:off x="685800" y="868680"/>
            <a:ext cx="10789920" cy="1463040"/>
          </a:xfrm>
          <a:prstGeom prst="rect">
            <a:avLst/>
          </a:prstGeom>
          <a:noFill/>
        </p:spPr>
        <p:txBody>
          <a:bodyPr wrap="square" anchor="t" lIns="0" rIns="0" tIns="0" bIns="0">
            <a:spAutoFit/>
          </a:bodyPr>
          <a:lstStyle/>
          <a:p>
            <a:pPr algn="l">
              <a:lnSpc>
                <a:spcPct val="95000"/>
              </a:lnSpc>
            </a:pPr>
            <a:r>
              <a:rPr sz="4600" b="0" i="0">
                <a:solidFill>
                  <a:srgbClr val="F3EDE2"/>
                </a:solidFill>
                <a:latin typeface="Cormorant Garamond"/>
              </a:rPr>
              <a:t>Two ten-billion-dollar industries.</a:t>
            </a:r>
          </a:p>
          <a:p>
            <a:pPr algn="l">
              <a:lnSpc>
                <a:spcPct val="95000"/>
              </a:lnSpc>
            </a:pPr>
            <a:r>
              <a:rPr sz="4600" b="0" i="0">
                <a:solidFill>
                  <a:srgbClr val="F3EDE2"/>
                </a:solidFill>
                <a:latin typeface="Cormorant Garamond"/>
              </a:rPr>
              <a:t>One instrument that fits on a desk.</a:t>
            </a:r>
          </a:p>
        </p:txBody>
      </p:sp>
      <p:sp>
        <p:nvSpPr>
          <p:cNvPr id="7" name="TextBox 6"/>
          <p:cNvSpPr txBox="1"/>
          <p:nvPr/>
        </p:nvSpPr>
        <p:spPr>
          <a:xfrm>
            <a:off x="685800" y="3017520"/>
            <a:ext cx="3474720" cy="1097280"/>
          </a:xfrm>
          <a:prstGeom prst="rect">
            <a:avLst/>
          </a:prstGeom>
          <a:noFill/>
        </p:spPr>
        <p:txBody>
          <a:bodyPr wrap="square" anchor="t" lIns="0" rIns="0" tIns="0" bIns="0">
            <a:spAutoFit/>
          </a:bodyPr>
          <a:lstStyle/>
          <a:p>
            <a:pPr algn="l">
              <a:lnSpc>
                <a:spcPct val="110000"/>
              </a:lnSpc>
            </a:pPr>
            <a:r>
              <a:rPr sz="6400" b="0" i="0">
                <a:solidFill>
                  <a:srgbClr val="F3EDE2"/>
                </a:solidFill>
                <a:latin typeface="Cormorant Garamond"/>
              </a:rPr>
              <a:t>~$10B</a:t>
            </a:r>
          </a:p>
        </p:txBody>
      </p:sp>
      <p:cxnSp>
        <p:nvCxnSpPr>
          <p:cNvPr id="8" name="Connector 7"/>
          <p:cNvCxnSpPr/>
          <p:nvPr/>
        </p:nvCxnSpPr>
        <p:spPr>
          <a:xfrm>
            <a:off x="713232" y="4251960"/>
            <a:ext cx="548640" cy="0"/>
          </a:xfrm>
          <a:prstGeom prst="line">
            <a:avLst/>
          </a:prstGeom>
          <a:ln w="9525">
            <a:solidFill>
              <a:srgbClr val="C9A96E"/>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85800" y="4434840"/>
            <a:ext cx="3291840" cy="365760"/>
          </a:xfrm>
          <a:prstGeom prst="rect">
            <a:avLst/>
          </a:prstGeom>
          <a:noFill/>
        </p:spPr>
        <p:txBody>
          <a:bodyPr wrap="square" anchor="t" lIns="0" rIns="0" tIns="0" bIns="0">
            <a:spAutoFit/>
          </a:bodyPr>
          <a:lstStyle/>
          <a:p>
            <a:pPr algn="l">
              <a:lnSpc>
                <a:spcPct val="110000"/>
              </a:lnSpc>
            </a:pPr>
            <a:r>
              <a:rPr sz="1050" b="0" i="0" spc="200">
                <a:solidFill>
                  <a:srgbClr val="C9A96E"/>
                </a:solidFill>
                <a:latin typeface="Inter"/>
              </a:rPr>
              <a:t>MICROSCOPY</a:t>
            </a:r>
          </a:p>
        </p:txBody>
      </p:sp>
      <p:sp>
        <p:nvSpPr>
          <p:cNvPr id="10" name="TextBox 9"/>
          <p:cNvSpPr txBox="1"/>
          <p:nvPr/>
        </p:nvSpPr>
        <p:spPr>
          <a:xfrm>
            <a:off x="685800" y="4800600"/>
            <a:ext cx="3291840" cy="1097280"/>
          </a:xfrm>
          <a:prstGeom prst="rect">
            <a:avLst/>
          </a:prstGeom>
          <a:noFill/>
        </p:spPr>
        <p:txBody>
          <a:bodyPr wrap="square" anchor="t" lIns="0" rIns="0" tIns="0" bIns="0">
            <a:spAutoFit/>
          </a:bodyPr>
          <a:lstStyle/>
          <a:p>
            <a:pPr algn="l">
              <a:lnSpc>
                <a:spcPct val="140000"/>
              </a:lnSpc>
            </a:pPr>
            <a:r>
              <a:rPr sz="1200" b="0" i="0">
                <a:solidFill>
                  <a:srgbClr val="A79F94"/>
                </a:solidFill>
                <a:latin typeface="Inter"/>
              </a:rPr>
              <a:t>labs, core facilities, biopharma,</a:t>
            </a:r>
          </a:p>
          <a:p>
            <a:pPr algn="l">
              <a:lnSpc>
                <a:spcPct val="140000"/>
              </a:lnSpc>
            </a:pPr>
            <a:r>
              <a:rPr sz="1200" b="0" i="0">
                <a:solidFill>
                  <a:srgbClr val="A79F94"/>
                </a:solidFill>
                <a:latin typeface="Inter"/>
              </a:rPr>
              <a:t>semiconductor labs</a:t>
            </a:r>
          </a:p>
        </p:txBody>
      </p:sp>
      <p:sp>
        <p:nvSpPr>
          <p:cNvPr id="11" name="TextBox 10"/>
          <p:cNvSpPr txBox="1"/>
          <p:nvPr/>
        </p:nvSpPr>
        <p:spPr>
          <a:xfrm>
            <a:off x="4343400" y="3017520"/>
            <a:ext cx="3474720" cy="1097280"/>
          </a:xfrm>
          <a:prstGeom prst="rect">
            <a:avLst/>
          </a:prstGeom>
          <a:noFill/>
        </p:spPr>
        <p:txBody>
          <a:bodyPr wrap="square" anchor="t" lIns="0" rIns="0" tIns="0" bIns="0">
            <a:spAutoFit/>
          </a:bodyPr>
          <a:lstStyle/>
          <a:p>
            <a:pPr algn="l">
              <a:lnSpc>
                <a:spcPct val="110000"/>
              </a:lnSpc>
            </a:pPr>
            <a:r>
              <a:rPr sz="6400" b="0" i="0">
                <a:solidFill>
                  <a:srgbClr val="F3EDE2"/>
                </a:solidFill>
                <a:latin typeface="Cormorant Garamond"/>
              </a:rPr>
              <a:t>~$11.6B</a:t>
            </a:r>
          </a:p>
        </p:txBody>
      </p:sp>
      <p:cxnSp>
        <p:nvCxnSpPr>
          <p:cNvPr id="12" name="Connector 11"/>
          <p:cNvCxnSpPr/>
          <p:nvPr/>
        </p:nvCxnSpPr>
        <p:spPr>
          <a:xfrm>
            <a:off x="4370832" y="4251960"/>
            <a:ext cx="548640" cy="0"/>
          </a:xfrm>
          <a:prstGeom prst="line">
            <a:avLst/>
          </a:prstGeom>
          <a:ln w="9525">
            <a:solidFill>
              <a:srgbClr val="C9A96E"/>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343400" y="4434840"/>
            <a:ext cx="3291840" cy="365760"/>
          </a:xfrm>
          <a:prstGeom prst="rect">
            <a:avLst/>
          </a:prstGeom>
          <a:noFill/>
        </p:spPr>
        <p:txBody>
          <a:bodyPr wrap="square" anchor="t" lIns="0" rIns="0" tIns="0" bIns="0">
            <a:spAutoFit/>
          </a:bodyPr>
          <a:lstStyle/>
          <a:p>
            <a:pPr algn="l">
              <a:lnSpc>
                <a:spcPct val="110000"/>
              </a:lnSpc>
            </a:pPr>
            <a:r>
              <a:rPr sz="1050" b="0" i="0" spc="200">
                <a:solidFill>
                  <a:srgbClr val="C9A96E"/>
                </a:solidFill>
                <a:latin typeface="Inter"/>
              </a:rPr>
              <a:t>3D METROLOGY</a:t>
            </a:r>
          </a:p>
        </p:txBody>
      </p:sp>
      <p:sp>
        <p:nvSpPr>
          <p:cNvPr id="14" name="TextBox 13"/>
          <p:cNvSpPr txBox="1"/>
          <p:nvPr/>
        </p:nvSpPr>
        <p:spPr>
          <a:xfrm>
            <a:off x="4343400" y="4800600"/>
            <a:ext cx="3291840" cy="1097280"/>
          </a:xfrm>
          <a:prstGeom prst="rect">
            <a:avLst/>
          </a:prstGeom>
          <a:noFill/>
        </p:spPr>
        <p:txBody>
          <a:bodyPr wrap="square" anchor="t" lIns="0" rIns="0" tIns="0" bIns="0">
            <a:spAutoFit/>
          </a:bodyPr>
          <a:lstStyle/>
          <a:p>
            <a:pPr algn="l">
              <a:lnSpc>
                <a:spcPct val="140000"/>
              </a:lnSpc>
            </a:pPr>
            <a:r>
              <a:rPr sz="1200" b="0" i="0">
                <a:solidFill>
                  <a:srgbClr val="A79F94"/>
                </a:solidFill>
                <a:latin typeface="Inter"/>
              </a:rPr>
              <a:t>manufacturing QA, aerospace,</a:t>
            </a:r>
          </a:p>
          <a:p>
            <a:pPr algn="l">
              <a:lnSpc>
                <a:spcPct val="140000"/>
              </a:lnSpc>
            </a:pPr>
            <a:r>
              <a:rPr sz="1200" b="0" i="0">
                <a:solidFill>
                  <a:srgbClr val="A79F94"/>
                </a:solidFill>
                <a:latin typeface="Inter"/>
              </a:rPr>
              <a:t>electronics, metrology institutes</a:t>
            </a:r>
          </a:p>
        </p:txBody>
      </p:sp>
      <p:sp>
        <p:nvSpPr>
          <p:cNvPr id="15" name="TextBox 14"/>
          <p:cNvSpPr txBox="1"/>
          <p:nvPr/>
        </p:nvSpPr>
        <p:spPr>
          <a:xfrm>
            <a:off x="8001000" y="3017520"/>
            <a:ext cx="3474720" cy="1097280"/>
          </a:xfrm>
          <a:prstGeom prst="rect">
            <a:avLst/>
          </a:prstGeom>
          <a:noFill/>
        </p:spPr>
        <p:txBody>
          <a:bodyPr wrap="square" anchor="t" lIns="0" rIns="0" tIns="0" bIns="0">
            <a:spAutoFit/>
          </a:bodyPr>
          <a:lstStyle/>
          <a:p>
            <a:pPr algn="l">
              <a:lnSpc>
                <a:spcPct val="110000"/>
              </a:lnSpc>
            </a:pPr>
            <a:r>
              <a:rPr sz="6400" b="0" i="0">
                <a:solidFill>
                  <a:srgbClr val="E9967A"/>
                </a:solidFill>
                <a:latin typeface="Cormorant Garamond"/>
              </a:rPr>
              <a:t>At cost</a:t>
            </a:r>
          </a:p>
        </p:txBody>
      </p:sp>
      <p:cxnSp>
        <p:nvCxnSpPr>
          <p:cNvPr id="16" name="Connector 15"/>
          <p:cNvCxnSpPr/>
          <p:nvPr/>
        </p:nvCxnSpPr>
        <p:spPr>
          <a:xfrm>
            <a:off x="8028431" y="4251960"/>
            <a:ext cx="548641" cy="0"/>
          </a:xfrm>
          <a:prstGeom prst="line">
            <a:avLst/>
          </a:prstGeom>
          <a:ln w="9525">
            <a:solidFill>
              <a:srgbClr val="C9A96E"/>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8001000" y="4434840"/>
            <a:ext cx="3291840" cy="365760"/>
          </a:xfrm>
          <a:prstGeom prst="rect">
            <a:avLst/>
          </a:prstGeom>
          <a:noFill/>
        </p:spPr>
        <p:txBody>
          <a:bodyPr wrap="square" anchor="t" lIns="0" rIns="0" tIns="0" bIns="0">
            <a:spAutoFit/>
          </a:bodyPr>
          <a:lstStyle/>
          <a:p>
            <a:pPr algn="l">
              <a:lnSpc>
                <a:spcPct val="110000"/>
              </a:lnSpc>
            </a:pPr>
            <a:r>
              <a:rPr sz="1050" b="0" i="0" spc="200">
                <a:solidFill>
                  <a:srgbClr val="C9A96E"/>
                </a:solidFill>
                <a:latin typeface="Inter"/>
              </a:rPr>
              <a:t>OUR POSITION</a:t>
            </a:r>
          </a:p>
        </p:txBody>
      </p:sp>
      <p:sp>
        <p:nvSpPr>
          <p:cNvPr id="18" name="TextBox 17"/>
          <p:cNvSpPr txBox="1"/>
          <p:nvPr/>
        </p:nvSpPr>
        <p:spPr>
          <a:xfrm>
            <a:off x="8001000" y="4800600"/>
            <a:ext cx="3291840" cy="1097280"/>
          </a:xfrm>
          <a:prstGeom prst="rect">
            <a:avLst/>
          </a:prstGeom>
          <a:noFill/>
        </p:spPr>
        <p:txBody>
          <a:bodyPr wrap="square" anchor="t" lIns="0" rIns="0" tIns="0" bIns="0">
            <a:spAutoFit/>
          </a:bodyPr>
          <a:lstStyle/>
          <a:p>
            <a:pPr algn="l">
              <a:lnSpc>
                <a:spcPct val="140000"/>
              </a:lnSpc>
            </a:pPr>
            <a:r>
              <a:rPr sz="1200" b="0" i="0">
                <a:solidFill>
                  <a:srgbClr val="A79F94"/>
                </a:solidFill>
                <a:latin typeface="Inter"/>
              </a:rPr>
              <a:t>a complete head from catalog parts;</a:t>
            </a:r>
          </a:p>
          <a:p>
            <a:pPr algn="l">
              <a:lnSpc>
                <a:spcPct val="140000"/>
              </a:lnSpc>
            </a:pPr>
            <a:r>
              <a:rPr sz="1200" b="0" i="0">
                <a:solidFill>
                  <a:srgbClr val="A79F94"/>
                </a:solidFill>
                <a:latin typeface="Inter"/>
              </a:rPr>
              <a:t>the value is the kernel, the</a:t>
            </a:r>
          </a:p>
          <a:p>
            <a:pPr algn="l">
              <a:lnSpc>
                <a:spcPct val="140000"/>
              </a:lnSpc>
            </a:pPr>
            <a:r>
              <a:rPr sz="1200" b="0" i="0">
                <a:solidFill>
                  <a:srgbClr val="A79F94"/>
                </a:solidFill>
                <a:latin typeface="Inter"/>
              </a:rPr>
              <a:t>design and the pilot readout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pic>
        <p:nvPicPr>
          <p:cNvPr id="2" name="Picture 1" descr="fig_H1_D1_beauty.png"/>
          <p:cNvPicPr>
            <a:picLocks noChangeAspect="1"/>
          </p:cNvPicPr>
          <p:nvPr/>
        </p:nvPicPr>
        <p:blipFill>
          <a:blip r:embed="rId2"/>
          <a:stretch>
            <a:fillRect/>
          </a:stretch>
        </p:blipFill>
        <p:spPr>
          <a:xfrm>
            <a:off x="4846320" y="868680"/>
            <a:ext cx="6949440" cy="4632960"/>
          </a:xfrm>
          <a:prstGeom prst="rect">
            <a:avLst/>
          </a:prstGeom>
        </p:spPr>
      </p:pic>
      <p:sp>
        <p:nvSpPr>
          <p:cNvPr id="3" name="TextBox 2"/>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THE INSTRUMENT  ·  FLEET V6  ·  H1 HEAD ON THE D1 STAND</a:t>
            </a:r>
          </a:p>
        </p:txBody>
      </p:sp>
      <p:sp>
        <p:nvSpPr>
          <p:cNvPr id="4" name="TextBox 3"/>
          <p:cNvSpPr txBox="1"/>
          <p:nvPr/>
        </p:nvSpPr>
        <p:spPr>
          <a:xfrm>
            <a:off x="685800" y="914400"/>
            <a:ext cx="3840480" cy="1828800"/>
          </a:xfrm>
          <a:prstGeom prst="rect">
            <a:avLst/>
          </a:prstGeom>
          <a:noFill/>
        </p:spPr>
        <p:txBody>
          <a:bodyPr wrap="square" anchor="t" lIns="0" rIns="0" tIns="0" bIns="0">
            <a:spAutoFit/>
          </a:bodyPr>
          <a:lstStyle/>
          <a:p>
            <a:pPr algn="l">
              <a:lnSpc>
                <a:spcPct val="95000"/>
              </a:lnSpc>
            </a:pPr>
            <a:r>
              <a:rPr sz="3000" b="0" i="0">
                <a:solidFill>
                  <a:srgbClr val="F3EDE2"/>
                </a:solidFill>
                <a:latin typeface="Cormorant Garamond"/>
              </a:rPr>
              <a:t>One product</a:t>
            </a:r>
          </a:p>
          <a:p>
            <a:pPr algn="l">
              <a:lnSpc>
                <a:spcPct val="95000"/>
              </a:lnSpc>
            </a:pPr>
            <a:r>
              <a:rPr sz="3000" b="0" i="0">
                <a:solidFill>
                  <a:srgbClr val="F3EDE2"/>
                </a:solidFill>
                <a:latin typeface="Cormorant Garamond"/>
              </a:rPr>
              <a:t>in development.</a:t>
            </a:r>
          </a:p>
        </p:txBody>
      </p:sp>
      <p:sp>
        <p:nvSpPr>
          <p:cNvPr id="5" name="TextBox 4"/>
          <p:cNvSpPr txBox="1"/>
          <p:nvPr/>
        </p:nvSpPr>
        <p:spPr>
          <a:xfrm>
            <a:off x="685800" y="2834640"/>
            <a:ext cx="3840480" cy="3108960"/>
          </a:xfrm>
          <a:prstGeom prst="rect">
            <a:avLst/>
          </a:prstGeom>
          <a:noFill/>
        </p:spPr>
        <p:txBody>
          <a:bodyPr wrap="square" anchor="t" lIns="0" rIns="0" tIns="0" bIns="0">
            <a:spAutoFit/>
          </a:bodyPr>
          <a:lstStyle/>
          <a:p>
            <a:pPr algn="l">
              <a:lnSpc>
                <a:spcPct val="130000"/>
              </a:lnSpc>
            </a:pPr>
            <a:r>
              <a:rPr sz="950" b="0" i="0">
                <a:solidFill>
                  <a:srgbClr val="A79F94"/>
                </a:solidFill>
                <a:latin typeface="Inter"/>
              </a:rPr>
              <a:t>A sealed reflection head over a 150 x 150 mm stage behind a lift-off front door on a short column: a small drill press for light: the bench surface profiler, $12,900. Dock mode: a lensless dock clips under the head for polished and mirror-like parts (wafers, optics, flats), about 5.7 x 4.3 mm per shot at about 10 um lateral. Lens mode: a removable nose looks down at the stage and measures the form of matte, machined, printed, anodised or ceramic parts, about 50 x 39 mm at about 0.1 mm sampling; not a microscope. Height below a micrometre on smooth surfaces; rougher than about 0.16 um needs the second-wavelength option. Indoor light fine; window daylight with the shroud and its door seated; direct sun no. Designed as a Class 1 laser product in both modes: a four-sided light shroud with a lift-off front door; the laser enables only with door and back wall seated and nose or dock present. Catalog parts, no machining; designed so the operator runs the reference capture, a procedure to be timed on the first build. Every number is a design value.</a:t>
            </a:r>
          </a:p>
        </p:txBody>
      </p:sp>
      <p:sp>
        <p:nvSpPr>
          <p:cNvPr id="6" name="TextBox 5"/>
          <p:cNvSpPr txBox="1"/>
          <p:nvPr/>
        </p:nvSpPr>
        <p:spPr>
          <a:xfrm>
            <a:off x="685800" y="5897880"/>
            <a:ext cx="4023360" cy="457200"/>
          </a:xfrm>
          <a:prstGeom prst="rect">
            <a:avLst/>
          </a:prstGeom>
          <a:noFill/>
        </p:spPr>
        <p:txBody>
          <a:bodyPr wrap="square" anchor="t" lIns="0" rIns="0" tIns="0" bIns="0">
            <a:spAutoFit/>
          </a:bodyPr>
          <a:lstStyle/>
          <a:p>
            <a:pPr algn="l">
              <a:lnSpc>
                <a:spcPct val="130000"/>
              </a:lnSpc>
            </a:pPr>
            <a:r>
              <a:rPr sz="800" b="0" i="1">
                <a:solidFill>
                  <a:srgbClr val="6F6961"/>
                </a:solidFill>
                <a:latin typeface="Inter"/>
              </a:rPr>
              <a:t>Portfolio, after the first product qualifies and unpriced until then: the same head on a belt flange (inline inspection head), the I1 transmission module, the optical computing card (research only).</a:t>
            </a:r>
          </a:p>
        </p:txBody>
      </p:sp>
      <p:sp>
        <p:nvSpPr>
          <p:cNvPr id="7" name="TextBox 6"/>
          <p:cNvSpPr txBox="1"/>
          <p:nvPr/>
        </p:nvSpPr>
        <p:spPr>
          <a:xfrm>
            <a:off x="4846320" y="5577840"/>
            <a:ext cx="6949440" cy="457200"/>
          </a:xfrm>
          <a:prstGeom prst="rect">
            <a:avLst/>
          </a:prstGeom>
          <a:noFill/>
        </p:spPr>
        <p:txBody>
          <a:bodyPr wrap="square" anchor="t" lIns="0" rIns="0" tIns="0" bIns="0">
            <a:spAutoFit/>
          </a:bodyPr>
          <a:lstStyle/>
          <a:p>
            <a:pPr algn="ctr">
              <a:lnSpc>
                <a:spcPct val="110000"/>
              </a:lnSpc>
            </a:pPr>
            <a:r>
              <a:rPr sz="900" b="0" i="1">
                <a:solidFill>
                  <a:srgbClr val="6F6961"/>
                </a:solidFill>
                <a:latin typeface="Inter"/>
              </a:rPr>
              <a:t>CAD render, design values; front door, lid and light sleeve shown translucent for illustration; the laser is off whenever the door is open. Hardware qualification planned. Nothing built, nothing measured; every figure in the design files is a design value.</a:t>
            </a:r>
          </a:p>
        </p:txBody>
      </p:sp>
      <p:sp>
        <p:nvSpPr>
          <p:cNvPr id="8" name="TextBox 7"/>
          <p:cNvSpPr txBox="1"/>
          <p:nvPr/>
        </p:nvSpPr>
        <p:spPr>
          <a:xfrm>
            <a:off x="2743200" y="6400800"/>
            <a:ext cx="7680960" cy="228600"/>
          </a:xfrm>
          <a:prstGeom prst="rect">
            <a:avLst/>
          </a:prstGeom>
          <a:noFill/>
        </p:spPr>
        <p:txBody>
          <a:bodyPr wrap="square" anchor="t" lIns="0" rIns="0" tIns="0" bIns="0">
            <a:spAutoFit/>
          </a:bodyPr>
          <a:lstStyle/>
          <a:p>
            <a:pPr algn="ctr">
              <a:lnSpc>
                <a:spcPct val="110000"/>
              </a:lnSpc>
            </a:pPr>
            <a:r>
              <a:rPr sz="750" b="0" i="0">
                <a:solidFill>
                  <a:srgbClr val="6F6961"/>
                </a:solidFill>
                <a:latin typeface="Inter"/>
              </a:rPr>
              <a:t>Source: hardware/designs/fleet-v6-2026-10-29/DIRECTIVE.md (design values; nothing built or measured)</a:t>
            </a:r>
          </a:p>
        </p:txBody>
      </p:sp>
      <p:sp>
        <p:nvSpPr>
          <p:cNvPr id="9" name="TextBox 8"/>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HOW TO BUY</a:t>
            </a:r>
          </a:p>
        </p:txBody>
      </p:sp>
      <p:sp>
        <p:nvSpPr>
          <p:cNvPr id="3" name="TextBox 2"/>
          <p:cNvSpPr txBox="1"/>
          <p:nvPr/>
        </p:nvSpPr>
        <p:spPr>
          <a:xfrm>
            <a:off x="685800" y="6400800"/>
            <a:ext cx="2743200" cy="228600"/>
          </a:xfrm>
          <a:prstGeom prst="rect">
            <a:avLst/>
          </a:prstGeom>
          <a:noFill/>
        </p:spPr>
        <p:txBody>
          <a:bodyPr wrap="square" anchor="t" lIns="0" rIns="0" tIns="0" bIns="0">
            <a:spAutoFit/>
          </a:bodyPr>
          <a:lstStyle/>
          <a:p>
            <a:pPr algn="l">
              <a:lnSpc>
                <a:spcPct val="110000"/>
              </a:lnSpc>
            </a:pPr>
            <a:r>
              <a:rPr sz="800" b="0" i="0" spc="400">
                <a:solidFill>
                  <a:srgbClr val="6F6961"/>
                </a:solidFill>
                <a:latin typeface="Inter"/>
              </a:rPr>
              <a:t>APERTUREAPI</a:t>
            </a:r>
          </a:p>
        </p:txBody>
      </p:sp>
      <p:sp>
        <p:nvSpPr>
          <p:cNvPr id="4" name="TextBox 3"/>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06</a:t>
            </a:r>
          </a:p>
        </p:txBody>
      </p:sp>
      <p:sp>
        <p:nvSpPr>
          <p:cNvPr id="5" name="TextBox 4"/>
          <p:cNvSpPr txBox="1"/>
          <p:nvPr/>
        </p:nvSpPr>
        <p:spPr>
          <a:xfrm>
            <a:off x="2743200" y="6400800"/>
            <a:ext cx="7680960" cy="228600"/>
          </a:xfrm>
          <a:prstGeom prst="rect">
            <a:avLst/>
          </a:prstGeom>
          <a:noFill/>
        </p:spPr>
        <p:txBody>
          <a:bodyPr wrap="square" anchor="t" lIns="0" rIns="0" tIns="0" bIns="0">
            <a:spAutoFit/>
          </a:bodyPr>
          <a:lstStyle/>
          <a:p>
            <a:pPr algn="ctr">
              <a:lnSpc>
                <a:spcPct val="110000"/>
              </a:lnSpc>
            </a:pPr>
            <a:r>
              <a:rPr sz="750" b="0" i="0">
                <a:solidFill>
                  <a:srgbClr val="6F6961"/>
                </a:solidFill>
                <a:latin typeface="Inter"/>
              </a:rPr>
              <a:t>Source: docs/gtm/src/39_paid_pilot_then_purchase.md</a:t>
            </a:r>
          </a:p>
        </p:txBody>
      </p:sp>
      <p:sp>
        <p:nvSpPr>
          <p:cNvPr id="6" name="TextBox 5"/>
          <p:cNvSpPr txBox="1"/>
          <p:nvPr/>
        </p:nvSpPr>
        <p:spPr>
          <a:xfrm>
            <a:off x="685800" y="868680"/>
            <a:ext cx="10789920" cy="1463040"/>
          </a:xfrm>
          <a:prstGeom prst="rect">
            <a:avLst/>
          </a:prstGeom>
          <a:noFill/>
        </p:spPr>
        <p:txBody>
          <a:bodyPr wrap="square" anchor="t" lIns="0" rIns="0" tIns="0" bIns="0">
            <a:spAutoFit/>
          </a:bodyPr>
          <a:lstStyle/>
          <a:p>
            <a:pPr algn="l">
              <a:lnSpc>
                <a:spcPct val="95000"/>
              </a:lnSpc>
            </a:pPr>
            <a:r>
              <a:rPr sz="4000" b="0" i="0">
                <a:solidFill>
                  <a:srgbClr val="F3EDE2"/>
                </a:solidFill>
                <a:latin typeface="Cormorant Garamond"/>
              </a:rPr>
              <a:t>Paid pilot, then purchase.</a:t>
            </a:r>
          </a:p>
          <a:p>
            <a:pPr algn="l">
              <a:lnSpc>
                <a:spcPct val="95000"/>
              </a:lnSpc>
            </a:pPr>
            <a:r>
              <a:rPr sz="4000" b="0" i="0">
                <a:solidFill>
                  <a:srgbClr val="F3EDE2"/>
                </a:solidFill>
                <a:latin typeface="Cormorant Garamond"/>
              </a:rPr>
              <a:t>Not software by the token.</a:t>
            </a:r>
          </a:p>
        </p:txBody>
      </p:sp>
      <p:sp>
        <p:nvSpPr>
          <p:cNvPr id="7" name="TextBox 6"/>
          <p:cNvSpPr txBox="1"/>
          <p:nvPr/>
        </p:nvSpPr>
        <p:spPr>
          <a:xfrm>
            <a:off x="685800" y="2880360"/>
            <a:ext cx="914400" cy="457200"/>
          </a:xfrm>
          <a:prstGeom prst="rect">
            <a:avLst/>
          </a:prstGeom>
          <a:noFill/>
        </p:spPr>
        <p:txBody>
          <a:bodyPr wrap="square" anchor="t" lIns="0" rIns="0" tIns="0" bIns="0">
            <a:spAutoFit/>
          </a:bodyPr>
          <a:lstStyle/>
          <a:p>
            <a:pPr algn="l">
              <a:lnSpc>
                <a:spcPct val="110000"/>
              </a:lnSpc>
            </a:pPr>
            <a:r>
              <a:rPr sz="2600" b="0" i="0">
                <a:solidFill>
                  <a:srgbClr val="E9967A"/>
                </a:solidFill>
                <a:latin typeface="Cormorant Garamond"/>
              </a:rPr>
              <a:t>0</a:t>
            </a:r>
          </a:p>
        </p:txBody>
      </p:sp>
      <p:cxnSp>
        <p:nvCxnSpPr>
          <p:cNvPr id="8" name="Connector 7"/>
          <p:cNvCxnSpPr/>
          <p:nvPr/>
        </p:nvCxnSpPr>
        <p:spPr>
          <a:xfrm>
            <a:off x="685800" y="3474720"/>
            <a:ext cx="237744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85800" y="3611880"/>
            <a:ext cx="2423160" cy="731520"/>
          </a:xfrm>
          <a:prstGeom prst="rect">
            <a:avLst/>
          </a:prstGeom>
          <a:noFill/>
        </p:spPr>
        <p:txBody>
          <a:bodyPr wrap="square" anchor="t" lIns="0" rIns="0" tIns="0" bIns="0">
            <a:spAutoFit/>
          </a:bodyPr>
          <a:lstStyle/>
          <a:p>
            <a:pPr algn="l">
              <a:lnSpc>
                <a:spcPct val="110000"/>
              </a:lnSpc>
            </a:pPr>
            <a:r>
              <a:rPr sz="1800" b="0" i="0">
                <a:solidFill>
                  <a:srgbClr val="F3EDE2"/>
                </a:solidFill>
                <a:latin typeface="Cormorant Garamond"/>
              </a:rPr>
              <a:t>Free benchmark</a:t>
            </a:r>
          </a:p>
        </p:txBody>
      </p:sp>
      <p:sp>
        <p:nvSpPr>
          <p:cNvPr id="10" name="TextBox 9"/>
          <p:cNvSpPr txBox="1"/>
          <p:nvPr/>
        </p:nvSpPr>
        <p:spPr>
          <a:xfrm>
            <a:off x="685800" y="4343400"/>
            <a:ext cx="2423160" cy="1828800"/>
          </a:xfrm>
          <a:prstGeom prst="rect">
            <a:avLst/>
          </a:prstGeom>
          <a:noFill/>
        </p:spPr>
        <p:txBody>
          <a:bodyPr wrap="square" anchor="t" lIns="0" rIns="0" tIns="0" bIns="0">
            <a:spAutoFit/>
          </a:bodyPr>
          <a:lstStyle/>
          <a:p>
            <a:pPr algn="l">
              <a:lnSpc>
                <a:spcPct val="130000"/>
              </a:lnSpc>
            </a:pPr>
            <a:r>
              <a:rPr sz="950" b="0" i="0">
                <a:solidFill>
                  <a:srgbClr val="A79F94"/>
                </a:solidFill>
                <a:latin typeface="Inter"/>
              </a:rPr>
              <a:t>Up to about twenty of your frames, one reference, one pass/fail threshold agreed before we run, ten business days. $0.</a:t>
            </a:r>
          </a:p>
        </p:txBody>
      </p:sp>
      <p:sp>
        <p:nvSpPr>
          <p:cNvPr id="11" name="TextBox 10"/>
          <p:cNvSpPr txBox="1"/>
          <p:nvPr/>
        </p:nvSpPr>
        <p:spPr>
          <a:xfrm>
            <a:off x="3429000" y="2880360"/>
            <a:ext cx="914400" cy="457200"/>
          </a:xfrm>
          <a:prstGeom prst="rect">
            <a:avLst/>
          </a:prstGeom>
          <a:noFill/>
        </p:spPr>
        <p:txBody>
          <a:bodyPr wrap="square" anchor="t" lIns="0" rIns="0" tIns="0" bIns="0">
            <a:spAutoFit/>
          </a:bodyPr>
          <a:lstStyle/>
          <a:p>
            <a:pPr algn="l">
              <a:lnSpc>
                <a:spcPct val="110000"/>
              </a:lnSpc>
            </a:pPr>
            <a:r>
              <a:rPr sz="2600" b="0" i="0">
                <a:solidFill>
                  <a:srgbClr val="E9967A"/>
                </a:solidFill>
                <a:latin typeface="Cormorant Garamond"/>
              </a:rPr>
              <a:t>1</a:t>
            </a:r>
          </a:p>
        </p:txBody>
      </p:sp>
      <p:cxnSp>
        <p:nvCxnSpPr>
          <p:cNvPr id="12" name="Connector 11"/>
          <p:cNvCxnSpPr/>
          <p:nvPr/>
        </p:nvCxnSpPr>
        <p:spPr>
          <a:xfrm>
            <a:off x="3429000" y="3474720"/>
            <a:ext cx="237744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429000" y="3611880"/>
            <a:ext cx="2423160" cy="731520"/>
          </a:xfrm>
          <a:prstGeom prst="rect">
            <a:avLst/>
          </a:prstGeom>
          <a:noFill/>
        </p:spPr>
        <p:txBody>
          <a:bodyPr wrap="square" anchor="t" lIns="0" rIns="0" tIns="0" bIns="0">
            <a:spAutoFit/>
          </a:bodyPr>
          <a:lstStyle/>
          <a:p>
            <a:pPr algn="l">
              <a:lnSpc>
                <a:spcPct val="110000"/>
              </a:lnSpc>
            </a:pPr>
            <a:r>
              <a:rPr sz="1800" b="0" i="0">
                <a:solidFill>
                  <a:srgbClr val="F3EDE2"/>
                </a:solidFill>
                <a:latin typeface="Cormorant Garamond"/>
              </a:rPr>
              <a:t>Pilot engineering, $4,800</a:t>
            </a:r>
          </a:p>
        </p:txBody>
      </p:sp>
      <p:sp>
        <p:nvSpPr>
          <p:cNvPr id="14" name="TextBox 13"/>
          <p:cNvSpPr txBox="1"/>
          <p:nvPr/>
        </p:nvSpPr>
        <p:spPr>
          <a:xfrm>
            <a:off x="3429000" y="4343400"/>
            <a:ext cx="2423160" cy="1828800"/>
          </a:xfrm>
          <a:prstGeom prst="rect">
            <a:avLst/>
          </a:prstGeom>
          <a:noFill/>
        </p:spPr>
        <p:txBody>
          <a:bodyPr wrap="square" anchor="t" lIns="0" rIns="0" tIns="0" bIns="0">
            <a:spAutoFit/>
          </a:bodyPr>
          <a:lstStyle/>
          <a:p>
            <a:pPr algn="l">
              <a:lnSpc>
                <a:spcPct val="130000"/>
              </a:lnSpc>
            </a:pPr>
            <a:r>
              <a:rPr sz="950" b="0" i="0">
                <a:solidFill>
                  <a:srgbClr val="A79F94"/>
                </a:solidFill>
                <a:latin typeface="Inter"/>
              </a:rPr>
              <a:t>Milestone-paid development, not a fee: M1 $2,400 on signing for build and bench acceptance of the demo configuration for your task; M2 $2,400 at the signed readout. Credited in full to the instrument.</a:t>
            </a:r>
          </a:p>
        </p:txBody>
      </p:sp>
      <p:sp>
        <p:nvSpPr>
          <p:cNvPr id="15" name="TextBox 14"/>
          <p:cNvSpPr txBox="1"/>
          <p:nvPr/>
        </p:nvSpPr>
        <p:spPr>
          <a:xfrm>
            <a:off x="6172200" y="2880360"/>
            <a:ext cx="914400" cy="457200"/>
          </a:xfrm>
          <a:prstGeom prst="rect">
            <a:avLst/>
          </a:prstGeom>
          <a:noFill/>
        </p:spPr>
        <p:txBody>
          <a:bodyPr wrap="square" anchor="t" lIns="0" rIns="0" tIns="0" bIns="0">
            <a:spAutoFit/>
          </a:bodyPr>
          <a:lstStyle/>
          <a:p>
            <a:pPr algn="l">
              <a:lnSpc>
                <a:spcPct val="110000"/>
              </a:lnSpc>
            </a:pPr>
            <a:r>
              <a:rPr sz="2600" b="0" i="0">
                <a:solidFill>
                  <a:srgbClr val="E9967A"/>
                </a:solidFill>
                <a:latin typeface="Cormorant Garamond"/>
              </a:rPr>
              <a:t>2</a:t>
            </a:r>
          </a:p>
        </p:txBody>
      </p:sp>
      <p:cxnSp>
        <p:nvCxnSpPr>
          <p:cNvPr id="16" name="Connector 15"/>
          <p:cNvCxnSpPr/>
          <p:nvPr/>
        </p:nvCxnSpPr>
        <p:spPr>
          <a:xfrm>
            <a:off x="6172200" y="3474720"/>
            <a:ext cx="237744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172200" y="3611880"/>
            <a:ext cx="2423160" cy="731520"/>
          </a:xfrm>
          <a:prstGeom prst="rect">
            <a:avLst/>
          </a:prstGeom>
          <a:noFill/>
        </p:spPr>
        <p:txBody>
          <a:bodyPr wrap="square" anchor="t" lIns="0" rIns="0" tIns="0" bIns="0">
            <a:spAutoFit/>
          </a:bodyPr>
          <a:lstStyle/>
          <a:p>
            <a:pPr algn="l">
              <a:lnSpc>
                <a:spcPct val="110000"/>
              </a:lnSpc>
            </a:pPr>
            <a:r>
              <a:rPr sz="1800" b="0" i="0">
                <a:solidFill>
                  <a:srgbClr val="F3EDE2"/>
                </a:solidFill>
                <a:latin typeface="Cormorant Garamond"/>
              </a:rPr>
              <a:t>The instrument</a:t>
            </a:r>
          </a:p>
        </p:txBody>
      </p:sp>
      <p:sp>
        <p:nvSpPr>
          <p:cNvPr id="18" name="TextBox 17"/>
          <p:cNvSpPr txBox="1"/>
          <p:nvPr/>
        </p:nvSpPr>
        <p:spPr>
          <a:xfrm>
            <a:off x="6172200" y="4343400"/>
            <a:ext cx="2423160" cy="1828800"/>
          </a:xfrm>
          <a:prstGeom prst="rect">
            <a:avLst/>
          </a:prstGeom>
          <a:noFill/>
        </p:spPr>
        <p:txBody>
          <a:bodyPr wrap="square" anchor="t" lIns="0" rIns="0" tIns="0" bIns="0">
            <a:spAutoFit/>
          </a:bodyPr>
          <a:lstStyle/>
          <a:p>
            <a:pPr algn="l">
              <a:lnSpc>
                <a:spcPct val="130000"/>
              </a:lnSpc>
            </a:pPr>
            <a:r>
              <a:rPr sz="950" b="0" i="0">
                <a:solidFill>
                  <a:srgbClr val="A79F94"/>
                </a:solidFill>
                <a:latin typeface="Inter"/>
              </a:rPr>
              <a:t>The bench surface profiler, H1 head on the D1 stand, $12,900; second-wavelength option +$2,400. Software and ninety days of onboarding included. Fifty percent on order, balance on delivery. The one product in development; the portfolio is unpriced.</a:t>
            </a:r>
          </a:p>
        </p:txBody>
      </p:sp>
      <p:sp>
        <p:nvSpPr>
          <p:cNvPr id="19" name="TextBox 18"/>
          <p:cNvSpPr txBox="1"/>
          <p:nvPr/>
        </p:nvSpPr>
        <p:spPr>
          <a:xfrm>
            <a:off x="8915400" y="2880360"/>
            <a:ext cx="914400" cy="457200"/>
          </a:xfrm>
          <a:prstGeom prst="rect">
            <a:avLst/>
          </a:prstGeom>
          <a:noFill/>
        </p:spPr>
        <p:txBody>
          <a:bodyPr wrap="square" anchor="t" lIns="0" rIns="0" tIns="0" bIns="0">
            <a:spAutoFit/>
          </a:bodyPr>
          <a:lstStyle/>
          <a:p>
            <a:pPr algn="l">
              <a:lnSpc>
                <a:spcPct val="110000"/>
              </a:lnSpc>
            </a:pPr>
            <a:r>
              <a:rPr sz="2600" b="0" i="0">
                <a:solidFill>
                  <a:srgbClr val="E9967A"/>
                </a:solidFill>
                <a:latin typeface="Cormorant Garamond"/>
              </a:rPr>
              <a:t>+</a:t>
            </a:r>
          </a:p>
        </p:txBody>
      </p:sp>
      <p:cxnSp>
        <p:nvCxnSpPr>
          <p:cNvPr id="20" name="Connector 19"/>
          <p:cNvCxnSpPr/>
          <p:nvPr/>
        </p:nvCxnSpPr>
        <p:spPr>
          <a:xfrm>
            <a:off x="8915400" y="3474720"/>
            <a:ext cx="237744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915400" y="3611880"/>
            <a:ext cx="2423160" cy="731520"/>
          </a:xfrm>
          <a:prstGeom prst="rect">
            <a:avLst/>
          </a:prstGeom>
          <a:noFill/>
        </p:spPr>
        <p:txBody>
          <a:bodyPr wrap="square" anchor="t" lIns="0" rIns="0" tIns="0" bIns="0">
            <a:spAutoFit/>
          </a:bodyPr>
          <a:lstStyle/>
          <a:p>
            <a:pPr algn="l">
              <a:lnSpc>
                <a:spcPct val="110000"/>
              </a:lnSpc>
            </a:pPr>
            <a:r>
              <a:rPr sz="1800" b="0" i="0">
                <a:solidFill>
                  <a:srgbClr val="F3EDE2"/>
                </a:solidFill>
                <a:latin typeface="Cormorant Garamond"/>
              </a:rPr>
              <a:t>Custom work</a:t>
            </a:r>
          </a:p>
        </p:txBody>
      </p:sp>
      <p:sp>
        <p:nvSpPr>
          <p:cNvPr id="22" name="TextBox 21"/>
          <p:cNvSpPr txBox="1"/>
          <p:nvPr/>
        </p:nvSpPr>
        <p:spPr>
          <a:xfrm>
            <a:off x="8915400" y="4343400"/>
            <a:ext cx="2423160" cy="1828800"/>
          </a:xfrm>
          <a:prstGeom prst="rect">
            <a:avLst/>
          </a:prstGeom>
          <a:noFill/>
        </p:spPr>
        <p:txBody>
          <a:bodyPr wrap="square" anchor="t" lIns="0" rIns="0" tIns="0" bIns="0">
            <a:spAutoFit/>
          </a:bodyPr>
          <a:lstStyle/>
          <a:p>
            <a:pPr algn="l">
              <a:lnSpc>
                <a:spcPct val="130000"/>
              </a:lnSpc>
            </a:pPr>
            <a:r>
              <a:rPr sz="950" b="0" i="0">
                <a:solidFill>
                  <a:srgbClr val="A79F94"/>
                </a:solidFill>
                <a:latin typeface="Inter"/>
              </a:rPr>
              <a:t>Design partnerships, $10,000 software or $25,000 hardware, for labs that need something built around them. Research and industrial-QA units: not certified, not medical.</a:t>
            </a:r>
          </a:p>
        </p:txBody>
      </p:sp>
      <p:sp>
        <p:nvSpPr>
          <p:cNvPr id="23" name="TextBox 22"/>
          <p:cNvSpPr txBox="1"/>
          <p:nvPr/>
        </p:nvSpPr>
        <p:spPr>
          <a:xfrm>
            <a:off x="685800" y="6035040"/>
            <a:ext cx="10789920" cy="365760"/>
          </a:xfrm>
          <a:prstGeom prst="rect">
            <a:avLst/>
          </a:prstGeom>
          <a:noFill/>
        </p:spPr>
        <p:txBody>
          <a:bodyPr wrap="square" anchor="t" lIns="0" rIns="0" tIns="0" bIns="0">
            <a:spAutoFit/>
          </a:bodyPr>
          <a:lstStyle/>
          <a:p>
            <a:pPr algn="l">
              <a:lnSpc>
                <a:spcPct val="110000"/>
              </a:lnSpc>
            </a:pPr>
            <a:r>
              <a:rPr sz="1050" b="0" i="0">
                <a:solidFill>
                  <a:srgbClr val="A79F94"/>
                </a:solidFill>
                <a:latin typeface="Inter"/>
              </a:rPr>
              <a:t>Parts cost is a design value; the first unit has not been built; every price is an offer, not a quote book.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HOW WE ARE BUILT</a:t>
            </a:r>
          </a:p>
        </p:txBody>
      </p:sp>
      <p:sp>
        <p:nvSpPr>
          <p:cNvPr id="3" name="TextBox 2"/>
          <p:cNvSpPr txBox="1"/>
          <p:nvPr/>
        </p:nvSpPr>
        <p:spPr>
          <a:xfrm>
            <a:off x="685800" y="6400800"/>
            <a:ext cx="2743200" cy="228600"/>
          </a:xfrm>
          <a:prstGeom prst="rect">
            <a:avLst/>
          </a:prstGeom>
          <a:noFill/>
        </p:spPr>
        <p:txBody>
          <a:bodyPr wrap="square" anchor="t" lIns="0" rIns="0" tIns="0" bIns="0">
            <a:spAutoFit/>
          </a:bodyPr>
          <a:lstStyle/>
          <a:p>
            <a:pPr algn="l">
              <a:lnSpc>
                <a:spcPct val="110000"/>
              </a:lnSpc>
            </a:pPr>
            <a:r>
              <a:rPr sz="800" b="0" i="0" spc="400">
                <a:solidFill>
                  <a:srgbClr val="6F6961"/>
                </a:solidFill>
                <a:latin typeface="Inter"/>
              </a:rPr>
              <a:t>APERTUREAPI</a:t>
            </a:r>
          </a:p>
        </p:txBody>
      </p:sp>
      <p:sp>
        <p:nvSpPr>
          <p:cNvPr id="4" name="TextBox 3"/>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07</a:t>
            </a:r>
          </a:p>
        </p:txBody>
      </p:sp>
      <p:sp>
        <p:nvSpPr>
          <p:cNvPr id="5" name="TextBox 4"/>
          <p:cNvSpPr txBox="1"/>
          <p:nvPr/>
        </p:nvSpPr>
        <p:spPr>
          <a:xfrm>
            <a:off x="2743200" y="6400800"/>
            <a:ext cx="7680960" cy="228600"/>
          </a:xfrm>
          <a:prstGeom prst="rect">
            <a:avLst/>
          </a:prstGeom>
          <a:noFill/>
        </p:spPr>
        <p:txBody>
          <a:bodyPr wrap="square" anchor="t" lIns="0" rIns="0" tIns="0" bIns="0">
            <a:spAutoFit/>
          </a:bodyPr>
          <a:lstStyle/>
          <a:p>
            <a:pPr algn="ctr">
              <a:lnSpc>
                <a:spcPct val="110000"/>
              </a:lnSpc>
            </a:pPr>
            <a:r>
              <a:rPr sz="750" b="0" i="0">
                <a:solidFill>
                  <a:srgbClr val="6F6961"/>
                </a:solidFill>
                <a:latin typeface="Inter"/>
              </a:rPr>
              <a:t>Source: docs/gtm/src/39_paid_pilot_then_purchase.md</a:t>
            </a:r>
          </a:p>
        </p:txBody>
      </p:sp>
      <p:sp>
        <p:nvSpPr>
          <p:cNvPr id="6" name="TextBox 5"/>
          <p:cNvSpPr txBox="1"/>
          <p:nvPr/>
        </p:nvSpPr>
        <p:spPr>
          <a:xfrm>
            <a:off x="685800" y="868680"/>
            <a:ext cx="10789920" cy="1463040"/>
          </a:xfrm>
          <a:prstGeom prst="rect">
            <a:avLst/>
          </a:prstGeom>
          <a:noFill/>
        </p:spPr>
        <p:txBody>
          <a:bodyPr wrap="square" anchor="t" lIns="0" rIns="0" tIns="0" bIns="0">
            <a:spAutoFit/>
          </a:bodyPr>
          <a:lstStyle/>
          <a:p>
            <a:pPr algn="l">
              <a:lnSpc>
                <a:spcPct val="95000"/>
              </a:lnSpc>
            </a:pPr>
            <a:r>
              <a:rPr sz="4000" b="0" i="0">
                <a:solidFill>
                  <a:srgbClr val="F3EDE2"/>
                </a:solidFill>
                <a:latin typeface="Cormorant Garamond"/>
              </a:rPr>
              <a:t>Built without outside capital.</a:t>
            </a:r>
          </a:p>
          <a:p>
            <a:pPr algn="l">
              <a:lnSpc>
                <a:spcPct val="95000"/>
              </a:lnSpc>
            </a:pPr>
            <a:r>
              <a:rPr sz="4000" b="0" i="0">
                <a:solidFill>
                  <a:srgbClr val="F3EDE2"/>
                </a:solidFill>
                <a:latin typeface="Cormorant Garamond"/>
              </a:rPr>
              <a:t>Built to order. Deposits fund units.</a:t>
            </a:r>
          </a:p>
        </p:txBody>
      </p:sp>
      <p:cxnSp>
        <p:nvCxnSpPr>
          <p:cNvPr id="7" name="Connector 6"/>
          <p:cNvCxnSpPr/>
          <p:nvPr/>
        </p:nvCxnSpPr>
        <p:spPr>
          <a:xfrm>
            <a:off x="685800" y="3246120"/>
            <a:ext cx="320040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85800" y="3429000"/>
            <a:ext cx="3200400" cy="457200"/>
          </a:xfrm>
          <a:prstGeom prst="rect">
            <a:avLst/>
          </a:prstGeom>
          <a:noFill/>
        </p:spPr>
        <p:txBody>
          <a:bodyPr wrap="square" anchor="t" lIns="0" rIns="0" tIns="0" bIns="0">
            <a:spAutoFit/>
          </a:bodyPr>
          <a:lstStyle/>
          <a:p>
            <a:pPr algn="l">
              <a:lnSpc>
                <a:spcPct val="110000"/>
              </a:lnSpc>
            </a:pPr>
            <a:r>
              <a:rPr sz="2200" b="0" i="0">
                <a:solidFill>
                  <a:srgbClr val="F3EDE2"/>
                </a:solidFill>
                <a:latin typeface="Cormorant Garamond"/>
              </a:rPr>
              <a:t>One demo unit</a:t>
            </a:r>
          </a:p>
        </p:txBody>
      </p:sp>
      <p:sp>
        <p:nvSpPr>
          <p:cNvPr id="9" name="TextBox 8"/>
          <p:cNvSpPr txBox="1"/>
          <p:nvPr/>
        </p:nvSpPr>
        <p:spPr>
          <a:xfrm>
            <a:off x="685800" y="4114800"/>
            <a:ext cx="3200400" cy="2011680"/>
          </a:xfrm>
          <a:prstGeom prst="rect">
            <a:avLst/>
          </a:prstGeom>
          <a:noFill/>
        </p:spPr>
        <p:txBody>
          <a:bodyPr wrap="square" anchor="t" lIns="0" rIns="0" tIns="0" bIns="0">
            <a:spAutoFit/>
          </a:bodyPr>
          <a:lstStyle/>
          <a:p>
            <a:pPr algn="l">
              <a:lnSpc>
                <a:spcPct val="140000"/>
              </a:lnSpc>
            </a:pPr>
            <a:r>
              <a:rPr sz="1300" b="0" i="0">
                <a:solidFill>
                  <a:srgbClr val="A79F94"/>
                </a:solidFill>
                <a:latin typeface="Inter"/>
              </a:rPr>
              <a:t>The first H1 head on its D1 stand is built from the founder's own capital. It is the pilot unit and the showroom. Nothing else is built until it is ordered.</a:t>
            </a:r>
          </a:p>
        </p:txBody>
      </p:sp>
      <p:cxnSp>
        <p:nvCxnSpPr>
          <p:cNvPr id="10" name="Connector 9"/>
          <p:cNvCxnSpPr/>
          <p:nvPr/>
        </p:nvCxnSpPr>
        <p:spPr>
          <a:xfrm>
            <a:off x="4343400" y="3246120"/>
            <a:ext cx="320040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343400" y="3429000"/>
            <a:ext cx="3200400" cy="457200"/>
          </a:xfrm>
          <a:prstGeom prst="rect">
            <a:avLst/>
          </a:prstGeom>
          <a:noFill/>
        </p:spPr>
        <p:txBody>
          <a:bodyPr wrap="square" anchor="t" lIns="0" rIns="0" tIns="0" bIns="0">
            <a:spAutoFit/>
          </a:bodyPr>
          <a:lstStyle/>
          <a:p>
            <a:pPr algn="l">
              <a:lnSpc>
                <a:spcPct val="110000"/>
              </a:lnSpc>
            </a:pPr>
            <a:r>
              <a:rPr sz="2200" b="0" i="0">
                <a:solidFill>
                  <a:srgbClr val="F3EDE2"/>
                </a:solidFill>
                <a:latin typeface="Cormorant Garamond"/>
              </a:rPr>
              <a:t>Deposits fund units</a:t>
            </a:r>
          </a:p>
        </p:txBody>
      </p:sp>
      <p:sp>
        <p:nvSpPr>
          <p:cNvPr id="12" name="TextBox 11"/>
          <p:cNvSpPr txBox="1"/>
          <p:nvPr/>
        </p:nvSpPr>
        <p:spPr>
          <a:xfrm>
            <a:off x="4343400" y="4114800"/>
            <a:ext cx="3200400" cy="2011680"/>
          </a:xfrm>
          <a:prstGeom prst="rect">
            <a:avLst/>
          </a:prstGeom>
          <a:noFill/>
        </p:spPr>
        <p:txBody>
          <a:bodyPr wrap="square" anchor="t" lIns="0" rIns="0" tIns="0" bIns="0">
            <a:spAutoFit/>
          </a:bodyPr>
          <a:lstStyle/>
          <a:p>
            <a:pPr algn="l">
              <a:lnSpc>
                <a:spcPct val="140000"/>
              </a:lnSpc>
            </a:pPr>
            <a:r>
              <a:rPr sz="1300" b="0" i="0">
                <a:solidFill>
                  <a:srgbClr val="A79F94"/>
                </a:solidFill>
                <a:latin typeface="Inter"/>
              </a:rPr>
              <a:t>Every further unit is built to order on a fifty percent deposit that exceeds its parts cost. No inventory, no hires, no conference budget, no loan.</a:t>
            </a:r>
          </a:p>
        </p:txBody>
      </p:sp>
      <p:cxnSp>
        <p:nvCxnSpPr>
          <p:cNvPr id="13" name="Connector 12"/>
          <p:cNvCxnSpPr/>
          <p:nvPr/>
        </p:nvCxnSpPr>
        <p:spPr>
          <a:xfrm>
            <a:off x="8001000" y="3246120"/>
            <a:ext cx="3200400" cy="0"/>
          </a:xfrm>
          <a:prstGeom prst="line">
            <a:avLst/>
          </a:prstGeom>
          <a:ln w="6350">
            <a:solidFill>
              <a:srgbClr val="C9A96E"/>
            </a:solidFill>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8001000" y="3429000"/>
            <a:ext cx="3200400" cy="457200"/>
          </a:xfrm>
          <a:prstGeom prst="rect">
            <a:avLst/>
          </a:prstGeom>
          <a:noFill/>
        </p:spPr>
        <p:txBody>
          <a:bodyPr wrap="square" anchor="t" lIns="0" rIns="0" tIns="0" bIns="0">
            <a:spAutoFit/>
          </a:bodyPr>
          <a:lstStyle/>
          <a:p>
            <a:pPr algn="l">
              <a:lnSpc>
                <a:spcPct val="110000"/>
              </a:lnSpc>
            </a:pPr>
            <a:r>
              <a:rPr sz="2200" b="0" i="0">
                <a:solidFill>
                  <a:srgbClr val="F3EDE2"/>
                </a:solidFill>
                <a:latin typeface="Cormorant Garamond"/>
              </a:rPr>
              <a:t>Parts you can buy</a:t>
            </a:r>
          </a:p>
        </p:txBody>
      </p:sp>
      <p:sp>
        <p:nvSpPr>
          <p:cNvPr id="15" name="TextBox 14"/>
          <p:cNvSpPr txBox="1"/>
          <p:nvPr/>
        </p:nvSpPr>
        <p:spPr>
          <a:xfrm>
            <a:off x="8001000" y="4114800"/>
            <a:ext cx="3200400" cy="2011680"/>
          </a:xfrm>
          <a:prstGeom prst="rect">
            <a:avLst/>
          </a:prstGeom>
          <a:noFill/>
        </p:spPr>
        <p:txBody>
          <a:bodyPr wrap="square" anchor="t" lIns="0" rIns="0" tIns="0" bIns="0">
            <a:spAutoFit/>
          </a:bodyPr>
          <a:lstStyle/>
          <a:p>
            <a:pPr algn="l">
              <a:lnSpc>
                <a:spcPct val="140000"/>
              </a:lnSpc>
            </a:pPr>
            <a:r>
              <a:rPr sz="1300" b="0" i="0">
                <a:solidFill>
                  <a:srgbClr val="A79F94"/>
                </a:solidFill>
                <a:latin typeface="Inter"/>
              </a:rPr>
              <a:t>Catalog sensor and source, a purchasable or printed enclosure, no machining. A lab can assemble its own; the price buys the pilot, the software and the onboarding.</a:t>
            </a:r>
          </a:p>
        </p:txBody>
      </p:sp>
      <p:sp>
        <p:nvSpPr>
          <p:cNvPr id="16" name="TextBox 15"/>
          <p:cNvSpPr txBox="1"/>
          <p:nvPr/>
        </p:nvSpPr>
        <p:spPr>
          <a:xfrm>
            <a:off x="685800" y="5669280"/>
            <a:ext cx="10789920" cy="457200"/>
          </a:xfrm>
          <a:prstGeom prst="rect">
            <a:avLst/>
          </a:prstGeom>
          <a:noFill/>
        </p:spPr>
        <p:txBody>
          <a:bodyPr wrap="square" anchor="t" lIns="0" rIns="0" tIns="0" bIns="0">
            <a:spAutoFit/>
          </a:bodyPr>
          <a:lstStyle/>
          <a:p>
            <a:pPr algn="l">
              <a:lnSpc>
                <a:spcPct val="130000"/>
              </a:lnSpc>
            </a:pPr>
            <a:r>
              <a:rPr sz="900" b="0" i="0">
                <a:solidFill>
                  <a:srgbClr val="A79F94"/>
                </a:solidFill>
                <a:latin typeface="Inter"/>
              </a:rPr>
              <a:t>Cost model: parts (design value) + founder engineering hours (to be timed on the first build) + calibration time + rework + support hours + patent prosecution (four nonprovisional applications, counsel) + commercial + hosting (unmeasured). Development cost is unproven until the first timed build; the price holds until then.</a:t>
            </a:r>
          </a:p>
        </p:txBody>
      </p:sp>
      <p:sp>
        <p:nvSpPr>
          <p:cNvPr id="17" name="TextBox 16"/>
          <p:cNvSpPr txBox="1"/>
          <p:nvPr/>
        </p:nvSpPr>
        <p:spPr>
          <a:xfrm>
            <a:off x="685800" y="6144768"/>
            <a:ext cx="10789920" cy="274320"/>
          </a:xfrm>
          <a:prstGeom prst="rect">
            <a:avLst/>
          </a:prstGeom>
          <a:noFill/>
        </p:spPr>
        <p:txBody>
          <a:bodyPr wrap="square" anchor="t" lIns="0" rIns="0" tIns="0" bIns="0">
            <a:spAutoFit/>
          </a:bodyPr>
          <a:lstStyle/>
          <a:p>
            <a:pPr algn="l">
              <a:lnSpc>
                <a:spcPct val="110000"/>
              </a:lnSpc>
            </a:pPr>
            <a:r>
              <a:rPr sz="850" b="0" i="0">
                <a:solidFill>
                  <a:srgbClr val="6F6961"/>
                </a:solidFill>
                <a:latin typeface="Inter"/>
              </a:rPr>
              <a:t>Incumbent benchtop profilers and lensed holographic microscopes list in the $40k to $150k+ class (approximate public list prices, to be verified): a price comparison, not a performance claim.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pic>
        <p:nvPicPr>
          <p:cNvPr id="2" name="Picture 1" descr="db_vs_open_source.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SPEED AND PROOF</a:t>
            </a:r>
          </a:p>
        </p:txBody>
      </p:sp>
      <p:sp>
        <p:nvSpPr>
          <p:cNvPr id="3" name="TextBox 2"/>
          <p:cNvSpPr txBox="1"/>
          <p:nvPr/>
        </p:nvSpPr>
        <p:spPr>
          <a:xfrm>
            <a:off x="685800" y="6400800"/>
            <a:ext cx="2743200" cy="228600"/>
          </a:xfrm>
          <a:prstGeom prst="rect">
            <a:avLst/>
          </a:prstGeom>
          <a:noFill/>
        </p:spPr>
        <p:txBody>
          <a:bodyPr wrap="square" anchor="t" lIns="0" rIns="0" tIns="0" bIns="0">
            <a:spAutoFit/>
          </a:bodyPr>
          <a:lstStyle/>
          <a:p>
            <a:pPr algn="l">
              <a:lnSpc>
                <a:spcPct val="110000"/>
              </a:lnSpc>
            </a:pPr>
            <a:r>
              <a:rPr sz="800" b="0" i="0" spc="400">
                <a:solidFill>
                  <a:srgbClr val="6F6961"/>
                </a:solidFill>
                <a:latin typeface="Inter"/>
              </a:rPr>
              <a:t>APERTUREAPI</a:t>
            </a:r>
          </a:p>
        </p:txBody>
      </p:sp>
      <p:sp>
        <p:nvSpPr>
          <p:cNvPr id="4" name="TextBox 3"/>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09</a:t>
            </a:r>
          </a:p>
        </p:txBody>
      </p:sp>
      <p:sp>
        <p:nvSpPr>
          <p:cNvPr id="5" name="TextBox 4"/>
          <p:cNvSpPr txBox="1"/>
          <p:nvPr/>
        </p:nvSpPr>
        <p:spPr>
          <a:xfrm>
            <a:off x="2743200" y="6400800"/>
            <a:ext cx="7680960" cy="228600"/>
          </a:xfrm>
          <a:prstGeom prst="rect">
            <a:avLst/>
          </a:prstGeom>
          <a:noFill/>
        </p:spPr>
        <p:txBody>
          <a:bodyPr wrap="square" anchor="t" lIns="0" rIns="0" tIns="0" bIns="0">
            <a:spAutoFit/>
          </a:bodyPr>
          <a:lstStyle/>
          <a:p>
            <a:pPr algn="ctr">
              <a:lnSpc>
                <a:spcPct val="110000"/>
              </a:lnSpc>
            </a:pPr>
            <a:r>
              <a:rPr sz="750" b="0" i="0">
                <a:solidFill>
                  <a:srgbClr val="6F6961"/>
                </a:solidFill>
                <a:latin typeface="Inter"/>
              </a:rPr>
              <a:t>Source: benchmarks/results/e2e_mesh_2026-10-14.json</a:t>
            </a:r>
          </a:p>
        </p:txBody>
      </p:sp>
      <p:sp>
        <p:nvSpPr>
          <p:cNvPr id="6" name="TextBox 5"/>
          <p:cNvSpPr txBox="1"/>
          <p:nvPr/>
        </p:nvSpPr>
        <p:spPr>
          <a:xfrm>
            <a:off x="685800" y="868680"/>
            <a:ext cx="10789920" cy="1463040"/>
          </a:xfrm>
          <a:prstGeom prst="rect">
            <a:avLst/>
          </a:prstGeom>
          <a:noFill/>
        </p:spPr>
        <p:txBody>
          <a:bodyPr wrap="square" anchor="t" lIns="0" rIns="0" tIns="0" bIns="0">
            <a:spAutoFit/>
          </a:bodyPr>
          <a:lstStyle/>
          <a:p>
            <a:pPr algn="l">
              <a:lnSpc>
                <a:spcPct val="95000"/>
              </a:lnSpc>
            </a:pPr>
            <a:r>
              <a:rPr sz="4000" b="0" i="0">
                <a:solidFill>
                  <a:srgbClr val="F3EDE2"/>
                </a:solidFill>
                <a:latin typeface="Cormorant Garamond"/>
              </a:rPr>
              <a:t>Upload to a 3D view in seconds.</a:t>
            </a:r>
          </a:p>
          <a:p>
            <a:pPr algn="l">
              <a:lnSpc>
                <a:spcPct val="95000"/>
              </a:lnSpc>
            </a:pPr>
            <a:r>
              <a:rPr sz="4000" b="0" i="0">
                <a:solidFill>
                  <a:srgbClr val="F3EDE2"/>
                </a:solidFill>
                <a:latin typeface="Cormorant Garamond"/>
              </a:rPr>
              <a:t>Every result carries its own evidence.</a:t>
            </a:r>
          </a:p>
        </p:txBody>
      </p:sp>
      <p:sp>
        <p:nvSpPr>
          <p:cNvPr id="7" name="TextBox 6"/>
          <p:cNvSpPr txBox="1"/>
          <p:nvPr/>
        </p:nvSpPr>
        <p:spPr>
          <a:xfrm>
            <a:off x="685800" y="3017520"/>
            <a:ext cx="3474720" cy="1005840"/>
          </a:xfrm>
          <a:prstGeom prst="rect">
            <a:avLst/>
          </a:prstGeom>
          <a:noFill/>
        </p:spPr>
        <p:txBody>
          <a:bodyPr wrap="square" anchor="t" lIns="0" rIns="0" tIns="0" bIns="0">
            <a:spAutoFit/>
          </a:bodyPr>
          <a:lstStyle/>
          <a:p>
            <a:pPr algn="l">
              <a:lnSpc>
                <a:spcPct val="110000"/>
              </a:lnSpc>
            </a:pPr>
            <a:r>
              <a:rPr sz="5800" b="0" i="0">
                <a:solidFill>
                  <a:srgbClr val="E9967A"/>
                </a:solidFill>
                <a:latin typeface="Cormorant Garamond"/>
              </a:rPr>
              <a:t>9.9 s</a:t>
            </a:r>
          </a:p>
        </p:txBody>
      </p:sp>
      <p:cxnSp>
        <p:nvCxnSpPr>
          <p:cNvPr id="8" name="Connector 7"/>
          <p:cNvCxnSpPr/>
          <p:nvPr/>
        </p:nvCxnSpPr>
        <p:spPr>
          <a:xfrm>
            <a:off x="713232" y="4160520"/>
            <a:ext cx="548640" cy="0"/>
          </a:xfrm>
          <a:prstGeom prst="line">
            <a:avLst/>
          </a:prstGeom>
          <a:ln w="9525">
            <a:solidFill>
              <a:srgbClr val="C9A96E"/>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85800" y="4343400"/>
            <a:ext cx="3291840" cy="457200"/>
          </a:xfrm>
          <a:prstGeom prst="rect">
            <a:avLst/>
          </a:prstGeom>
          <a:noFill/>
        </p:spPr>
        <p:txBody>
          <a:bodyPr wrap="square" anchor="t" lIns="0" rIns="0" tIns="0" bIns="0">
            <a:spAutoFit/>
          </a:bodyPr>
          <a:lstStyle/>
          <a:p>
            <a:pPr algn="l">
              <a:lnSpc>
                <a:spcPct val="110000"/>
              </a:lnSpc>
            </a:pPr>
            <a:r>
              <a:rPr sz="1300" b="0" i="0">
                <a:solidFill>
                  <a:srgbClr val="F3EDE2"/>
                </a:solidFill>
                <a:latin typeface="Inter"/>
              </a:rPr>
              <a:t>512 × 512, upload to 3D visualization mesh</a:t>
            </a:r>
          </a:p>
        </p:txBody>
      </p:sp>
      <p:sp>
        <p:nvSpPr>
          <p:cNvPr id="10" name="TextBox 9"/>
          <p:cNvSpPr txBox="1"/>
          <p:nvPr/>
        </p:nvSpPr>
        <p:spPr>
          <a:xfrm>
            <a:off x="685800" y="4754880"/>
            <a:ext cx="3291840" cy="822960"/>
          </a:xfrm>
          <a:prstGeom prst="rect">
            <a:avLst/>
          </a:prstGeom>
          <a:noFill/>
        </p:spPr>
        <p:txBody>
          <a:bodyPr wrap="square" anchor="t" lIns="0" rIns="0" tIns="0" bIns="0">
            <a:spAutoFit/>
          </a:bodyPr>
          <a:lstStyle/>
          <a:p>
            <a:pPr algn="l">
              <a:lnSpc>
                <a:spcPct val="135000"/>
              </a:lnSpc>
            </a:pPr>
            <a:r>
              <a:rPr sz="1100" b="0" i="0">
                <a:solidFill>
                  <a:srgbClr val="6F6961"/>
                </a:solidFill>
                <a:latin typeface="Inter"/>
              </a:rPr>
              <a:t>median of 5 runs on the live API</a:t>
            </a:r>
          </a:p>
        </p:txBody>
      </p:sp>
      <p:sp>
        <p:nvSpPr>
          <p:cNvPr id="11" name="TextBox 10"/>
          <p:cNvSpPr txBox="1"/>
          <p:nvPr/>
        </p:nvSpPr>
        <p:spPr>
          <a:xfrm>
            <a:off x="4343400" y="3017520"/>
            <a:ext cx="3474720" cy="1005840"/>
          </a:xfrm>
          <a:prstGeom prst="rect">
            <a:avLst/>
          </a:prstGeom>
          <a:noFill/>
        </p:spPr>
        <p:txBody>
          <a:bodyPr wrap="square" anchor="t" lIns="0" rIns="0" tIns="0" bIns="0">
            <a:spAutoFit/>
          </a:bodyPr>
          <a:lstStyle/>
          <a:p>
            <a:pPr algn="l">
              <a:lnSpc>
                <a:spcPct val="110000"/>
              </a:lnSpc>
            </a:pPr>
            <a:r>
              <a:rPr sz="5800" b="0" i="0">
                <a:solidFill>
                  <a:srgbClr val="F3EDE2"/>
                </a:solidFill>
                <a:latin typeface="Cormorant Garamond"/>
              </a:rPr>
              <a:t>26.5 s</a:t>
            </a:r>
          </a:p>
        </p:txBody>
      </p:sp>
      <p:cxnSp>
        <p:nvCxnSpPr>
          <p:cNvPr id="12" name="Connector 11"/>
          <p:cNvCxnSpPr/>
          <p:nvPr/>
        </p:nvCxnSpPr>
        <p:spPr>
          <a:xfrm>
            <a:off x="4370832" y="4160520"/>
            <a:ext cx="548640" cy="0"/>
          </a:xfrm>
          <a:prstGeom prst="line">
            <a:avLst/>
          </a:prstGeom>
          <a:ln w="9525">
            <a:solidFill>
              <a:srgbClr val="C9A96E"/>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343400" y="4343400"/>
            <a:ext cx="3291840" cy="457200"/>
          </a:xfrm>
          <a:prstGeom prst="rect">
            <a:avLst/>
          </a:prstGeom>
          <a:noFill/>
        </p:spPr>
        <p:txBody>
          <a:bodyPr wrap="square" anchor="t" lIns="0" rIns="0" tIns="0" bIns="0">
            <a:spAutoFit/>
          </a:bodyPr>
          <a:lstStyle/>
          <a:p>
            <a:pPr algn="l">
              <a:lnSpc>
                <a:spcPct val="110000"/>
              </a:lnSpc>
            </a:pPr>
            <a:r>
              <a:rPr sz="1300" b="0" i="0">
                <a:solidFill>
                  <a:srgbClr val="F3EDE2"/>
                </a:solidFill>
                <a:latin typeface="Inter"/>
              </a:rPr>
              <a:t>1024 × 1024, typically under 30 s</a:t>
            </a:r>
          </a:p>
        </p:txBody>
      </p:sp>
      <p:sp>
        <p:nvSpPr>
          <p:cNvPr id="14" name="TextBox 13"/>
          <p:cNvSpPr txBox="1"/>
          <p:nvPr/>
        </p:nvSpPr>
        <p:spPr>
          <a:xfrm>
            <a:off x="4343400" y="4754880"/>
            <a:ext cx="3291840" cy="822960"/>
          </a:xfrm>
          <a:prstGeom prst="rect">
            <a:avLst/>
          </a:prstGeom>
          <a:noFill/>
        </p:spPr>
        <p:txBody>
          <a:bodyPr wrap="square" anchor="t" lIns="0" rIns="0" tIns="0" bIns="0">
            <a:spAutoFit/>
          </a:bodyPr>
          <a:lstStyle/>
          <a:p>
            <a:pPr algn="l">
              <a:lnSpc>
                <a:spcPct val="135000"/>
              </a:lnSpc>
            </a:pPr>
            <a:r>
              <a:rPr sz="1100" b="0" i="0">
                <a:solidFill>
                  <a:srgbClr val="6F6961"/>
                </a:solidFill>
                <a:latin typeface="Inter"/>
              </a:rPr>
              <a:t>median of 5; 2 of 9 runs on 10/13 exceeded 30 s</a:t>
            </a:r>
          </a:p>
        </p:txBody>
      </p:sp>
      <p:sp>
        <p:nvSpPr>
          <p:cNvPr id="15" name="TextBox 14"/>
          <p:cNvSpPr txBox="1"/>
          <p:nvPr/>
        </p:nvSpPr>
        <p:spPr>
          <a:xfrm>
            <a:off x="8001000" y="3017520"/>
            <a:ext cx="3474720" cy="1005840"/>
          </a:xfrm>
          <a:prstGeom prst="rect">
            <a:avLst/>
          </a:prstGeom>
          <a:noFill/>
        </p:spPr>
        <p:txBody>
          <a:bodyPr wrap="square" anchor="t" lIns="0" rIns="0" tIns="0" bIns="0">
            <a:spAutoFit/>
          </a:bodyPr>
          <a:lstStyle/>
          <a:p>
            <a:pPr algn="l">
              <a:lnSpc>
                <a:spcPct val="110000"/>
              </a:lnSpc>
            </a:pPr>
            <a:r>
              <a:rPr sz="5800" b="0" i="0">
                <a:solidFill>
                  <a:srgbClr val="F3EDE2"/>
                </a:solidFill>
                <a:latin typeface="Cormorant Garamond"/>
              </a:rPr>
              <a:t>11 files</a:t>
            </a:r>
          </a:p>
        </p:txBody>
      </p:sp>
      <p:cxnSp>
        <p:nvCxnSpPr>
          <p:cNvPr id="16" name="Connector 15"/>
          <p:cNvCxnSpPr/>
          <p:nvPr/>
        </p:nvCxnSpPr>
        <p:spPr>
          <a:xfrm>
            <a:off x="8028431" y="4160520"/>
            <a:ext cx="548641" cy="0"/>
          </a:xfrm>
          <a:prstGeom prst="line">
            <a:avLst/>
          </a:prstGeom>
          <a:ln w="9525">
            <a:solidFill>
              <a:srgbClr val="C9A96E"/>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8001000" y="4343400"/>
            <a:ext cx="3291840" cy="457200"/>
          </a:xfrm>
          <a:prstGeom prst="rect">
            <a:avLst/>
          </a:prstGeom>
          <a:noFill/>
        </p:spPr>
        <p:txBody>
          <a:bodyPr wrap="square" anchor="t" lIns="0" rIns="0" tIns="0" bIns="0">
            <a:spAutoFit/>
          </a:bodyPr>
          <a:lstStyle/>
          <a:p>
            <a:pPr algn="l">
              <a:lnSpc>
                <a:spcPct val="110000"/>
              </a:lnSpc>
            </a:pPr>
            <a:r>
              <a:rPr sz="1300" b="0" i="0">
                <a:solidFill>
                  <a:srgbClr val="F3EDE2"/>
                </a:solidFill>
                <a:latin typeface="Inter"/>
              </a:rPr>
              <a:t>in every result ZIP</a:t>
            </a:r>
          </a:p>
        </p:txBody>
      </p:sp>
      <p:sp>
        <p:nvSpPr>
          <p:cNvPr id="18" name="TextBox 17"/>
          <p:cNvSpPr txBox="1"/>
          <p:nvPr/>
        </p:nvSpPr>
        <p:spPr>
          <a:xfrm>
            <a:off x="8001000" y="4754880"/>
            <a:ext cx="3291840" cy="822960"/>
          </a:xfrm>
          <a:prstGeom prst="rect">
            <a:avLst/>
          </a:prstGeom>
          <a:noFill/>
        </p:spPr>
        <p:txBody>
          <a:bodyPr wrap="square" anchor="t" lIns="0" rIns="0" tIns="0" bIns="0">
            <a:spAutoFit/>
          </a:bodyPr>
          <a:lstStyle/>
          <a:p>
            <a:pPr algn="l">
              <a:lnSpc>
                <a:spcPct val="135000"/>
              </a:lnSpc>
            </a:pPr>
            <a:r>
              <a:rPr sz="1100" b="0" i="0">
                <a:solidFill>
                  <a:srgbClr val="6F6961"/>
                </a:solidFill>
                <a:latin typeface="Inter"/>
              </a:rPr>
              <a:t>evidence record, provenance, quality report,</a:t>
            </a:r>
          </a:p>
          <a:p>
            <a:pPr algn="l">
              <a:lnSpc>
                <a:spcPct val="135000"/>
              </a:lnSpc>
            </a:pPr>
            <a:r>
              <a:rPr sz="1100" b="0" i="0">
                <a:solidFill>
                  <a:srgbClr val="6F6961"/>
                </a:solidFill>
                <a:latin typeface="Inter"/>
              </a:rPr>
              <a:t>methods supplement, mesh, data</a:t>
            </a:r>
          </a:p>
        </p:txBody>
      </p:sp>
      <p:sp>
        <p:nvSpPr>
          <p:cNvPr id="19" name="TextBox 18"/>
          <p:cNvSpPr txBox="1"/>
          <p:nvPr/>
        </p:nvSpPr>
        <p:spPr>
          <a:xfrm>
            <a:off x="685800" y="5806440"/>
            <a:ext cx="10789920" cy="365760"/>
          </a:xfrm>
          <a:prstGeom prst="rect">
            <a:avLst/>
          </a:prstGeom>
          <a:noFill/>
        </p:spPr>
        <p:txBody>
          <a:bodyPr wrap="square" anchor="t" lIns="0" rIns="0" tIns="0" bIns="0">
            <a:spAutoFit/>
          </a:bodyPr>
          <a:lstStyle/>
          <a:p>
            <a:pPr algn="l">
              <a:lnSpc>
                <a:spcPct val="110000"/>
              </a:lnSpc>
            </a:pPr>
            <a:r>
              <a:rPr sz="1050" b="0" i="0">
                <a:solidFill>
                  <a:srgbClr val="A79F94"/>
                </a:solidFill>
                <a:latin typeface="Inter"/>
              </a:rPr>
              <a:t>The mesh is a visualization, not a measurement. Reports keep reconstruction similarity, measurement accuracy and traceability on separate lines.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pic>
        <p:nvPicPr>
          <p:cNvPr id="2" name="Picture 1" descr="m3_inline_schematic.png"/>
          <p:cNvPicPr>
            <a:picLocks noChangeAspect="1"/>
          </p:cNvPicPr>
          <p:nvPr/>
        </p:nvPicPr>
        <p:blipFill>
          <a:blip r:embed="rId2"/>
          <a:stretch>
            <a:fillRect/>
          </a:stretch>
        </p:blipFill>
        <p:spPr>
          <a:xfrm>
            <a:off x="2834640" y="914400"/>
            <a:ext cx="9326880" cy="5246370"/>
          </a:xfrm>
          <a:prstGeom prst="rect">
            <a:avLst/>
          </a:prstGeom>
        </p:spPr>
      </p:pic>
      <p:sp>
        <p:nvSpPr>
          <p:cNvPr id="3" name="TextBox 2"/>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THE INSTRUMENT  ·  I1 TRANSMISSION MODULE</a:t>
            </a:r>
          </a:p>
        </p:txBody>
      </p:sp>
      <p:sp>
        <p:nvSpPr>
          <p:cNvPr id="4" name="TextBox 3"/>
          <p:cNvSpPr txBox="1"/>
          <p:nvPr/>
        </p:nvSpPr>
        <p:spPr>
          <a:xfrm>
            <a:off x="685800" y="914400"/>
            <a:ext cx="2926080" cy="2011680"/>
          </a:xfrm>
          <a:prstGeom prst="rect">
            <a:avLst/>
          </a:prstGeom>
          <a:noFill/>
        </p:spPr>
        <p:txBody>
          <a:bodyPr wrap="square" anchor="t" lIns="0" rIns="0" tIns="0" bIns="0">
            <a:spAutoFit/>
          </a:bodyPr>
          <a:lstStyle/>
          <a:p>
            <a:pPr algn="l">
              <a:lnSpc>
                <a:spcPct val="95000"/>
              </a:lnSpc>
            </a:pPr>
            <a:r>
              <a:rPr sz="2800" b="0" i="0">
                <a:solidFill>
                  <a:srgbClr val="F3EDE2"/>
                </a:solidFill>
                <a:latin typeface="Cormorant Garamond"/>
              </a:rPr>
              <a:t>Slide or flow cell, straight through the unit.</a:t>
            </a:r>
          </a:p>
        </p:txBody>
      </p:sp>
      <p:sp>
        <p:nvSpPr>
          <p:cNvPr id="5" name="TextBox 4"/>
          <p:cNvSpPr txBox="1"/>
          <p:nvPr/>
        </p:nvSpPr>
        <p:spPr>
          <a:xfrm>
            <a:off x="685800" y="3291840"/>
            <a:ext cx="2377440" cy="2926080"/>
          </a:xfrm>
          <a:prstGeom prst="rect">
            <a:avLst/>
          </a:prstGeom>
          <a:noFill/>
        </p:spPr>
        <p:txBody>
          <a:bodyPr wrap="square" anchor="t" lIns="0" rIns="0" tIns="0" bIns="0">
            <a:spAutoFit/>
          </a:bodyPr>
          <a:lstStyle/>
          <a:p>
            <a:pPr algn="l">
              <a:lnSpc>
                <a:spcPct val="135000"/>
              </a:lnSpc>
            </a:pPr>
            <a:r>
              <a:rPr sz="1000" b="0" i="0">
                <a:solidFill>
                  <a:srgbClr val="A79F94"/>
                </a:solidFill>
                <a:latin typeface="Inter"/>
              </a:rPr>
              <a:t>Lensless inline transmission for translucent samples: a fiber-fed source on one side of the sample, a mono sensor on the other. The light that passes the sample unscattered is the reference. A gap open at both ends takes a microscope slide or a slide-format microfluidic flow cell. Schematic from the M3 reference design, hardware/designs/m3-inline (chassis.scad, BUILD_PLAN v4.1, design_check.py); fleet v6 I1 lineage; not built.</a:t>
            </a:r>
          </a:p>
        </p:txBody>
      </p:sp>
      <p:sp>
        <p:nvSpPr>
          <p:cNvPr id="6" name="TextBox 5"/>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WHAT IS MEASURED AND WHAT IS DESIGNED</a:t>
            </a:r>
          </a:p>
        </p:txBody>
      </p:sp>
      <p:sp>
        <p:nvSpPr>
          <p:cNvPr id="3" name="TextBox 2"/>
          <p:cNvSpPr txBox="1"/>
          <p:nvPr/>
        </p:nvSpPr>
        <p:spPr>
          <a:xfrm>
            <a:off x="685800" y="6400800"/>
            <a:ext cx="2743200" cy="228600"/>
          </a:xfrm>
          <a:prstGeom prst="rect">
            <a:avLst/>
          </a:prstGeom>
          <a:noFill/>
        </p:spPr>
        <p:txBody>
          <a:bodyPr wrap="square" anchor="t" lIns="0" rIns="0" tIns="0" bIns="0">
            <a:spAutoFit/>
          </a:bodyPr>
          <a:lstStyle/>
          <a:p>
            <a:pPr algn="l">
              <a:lnSpc>
                <a:spcPct val="110000"/>
              </a:lnSpc>
            </a:pPr>
            <a:r>
              <a:rPr sz="800" b="0" i="0" spc="400">
                <a:solidFill>
                  <a:srgbClr val="6F6961"/>
                </a:solidFill>
                <a:latin typeface="Inter"/>
              </a:rPr>
              <a:t>APERTUREAPI</a:t>
            </a:r>
          </a:p>
        </p:txBody>
      </p:sp>
      <p:sp>
        <p:nvSpPr>
          <p:cNvPr id="4" name="TextBox 3"/>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11</a:t>
            </a:r>
          </a:p>
        </p:txBody>
      </p:sp>
      <p:sp>
        <p:nvSpPr>
          <p:cNvPr id="5" name="TextBox 4"/>
          <p:cNvSpPr txBox="1"/>
          <p:nvPr/>
        </p:nvSpPr>
        <p:spPr>
          <a:xfrm>
            <a:off x="2743200" y="6400800"/>
            <a:ext cx="7680960" cy="228600"/>
          </a:xfrm>
          <a:prstGeom prst="rect">
            <a:avLst/>
          </a:prstGeom>
          <a:noFill/>
        </p:spPr>
        <p:txBody>
          <a:bodyPr wrap="square" anchor="t" lIns="0" rIns="0" tIns="0" bIns="0">
            <a:spAutoFit/>
          </a:bodyPr>
          <a:lstStyle/>
          <a:p>
            <a:pPr algn="ctr">
              <a:lnSpc>
                <a:spcPct val="110000"/>
              </a:lnSpc>
            </a:pPr>
            <a:r>
              <a:rPr sz="750" b="0" i="0">
                <a:solidFill>
                  <a:srgbClr val="6F6961"/>
                </a:solidFill>
                <a:latin typeface="Inter"/>
              </a:rPr>
              <a:t>Source: docs/CANONICAL_FACTS.md</a:t>
            </a:r>
          </a:p>
        </p:txBody>
      </p:sp>
      <p:sp>
        <p:nvSpPr>
          <p:cNvPr id="6" name="TextBox 5"/>
          <p:cNvSpPr txBox="1"/>
          <p:nvPr/>
        </p:nvSpPr>
        <p:spPr>
          <a:xfrm>
            <a:off x="685800" y="868680"/>
            <a:ext cx="10789920" cy="1463040"/>
          </a:xfrm>
          <a:prstGeom prst="rect">
            <a:avLst/>
          </a:prstGeom>
          <a:noFill/>
        </p:spPr>
        <p:txBody>
          <a:bodyPr wrap="square" anchor="t" lIns="0" rIns="0" tIns="0" bIns="0">
            <a:spAutoFit/>
          </a:bodyPr>
          <a:lstStyle/>
          <a:p>
            <a:pPr algn="l">
              <a:lnSpc>
                <a:spcPct val="95000"/>
              </a:lnSpc>
            </a:pPr>
            <a:r>
              <a:rPr sz="4600" b="0" i="0">
                <a:solidFill>
                  <a:srgbClr val="F3EDE2"/>
                </a:solidFill>
                <a:latin typeface="Cormorant Garamond"/>
              </a:rPr>
              <a:t>Two columns we never mix.</a:t>
            </a:r>
          </a:p>
        </p:txBody>
      </p:sp>
      <p:sp>
        <p:nvSpPr>
          <p:cNvPr id="7" name="Rectangle 6"/>
          <p:cNvSpPr/>
          <p:nvPr/>
        </p:nvSpPr>
        <p:spPr>
          <a:xfrm>
            <a:off x="685800" y="2377440"/>
            <a:ext cx="5212080" cy="3566160"/>
          </a:xfrm>
          <a:prstGeom prst="rect">
            <a:avLst/>
          </a:prstGeom>
          <a:solidFill>
            <a:srgbClr val="141417"/>
          </a:solidFill>
          <a:ln w="6350">
            <a:solidFill>
              <a:srgbClr val="2A282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263640" y="2377440"/>
            <a:ext cx="5212080" cy="3566160"/>
          </a:xfrm>
          <a:prstGeom prst="rect">
            <a:avLst/>
          </a:prstGeom>
          <a:solidFill>
            <a:srgbClr val="141417"/>
          </a:solidFill>
          <a:ln w="6350">
            <a:solidFill>
              <a:srgbClr val="2A282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7280" y="2651760"/>
            <a:ext cx="4389120" cy="365760"/>
          </a:xfrm>
          <a:prstGeom prst="rect">
            <a:avLst/>
          </a:prstGeom>
          <a:noFill/>
        </p:spPr>
        <p:txBody>
          <a:bodyPr wrap="square" anchor="t" lIns="0" rIns="0" tIns="0" bIns="0">
            <a:spAutoFit/>
          </a:bodyPr>
          <a:lstStyle/>
          <a:p>
            <a:pPr algn="l">
              <a:lnSpc>
                <a:spcPct val="110000"/>
              </a:lnSpc>
            </a:pPr>
            <a:r>
              <a:rPr sz="1050" b="0" i="0" spc="250">
                <a:solidFill>
                  <a:srgbClr val="C9A96E"/>
                </a:solidFill>
                <a:latin typeface="Inter"/>
              </a:rPr>
              <a:t>MEASURED</a:t>
            </a:r>
          </a:p>
        </p:txBody>
      </p:sp>
      <p:sp>
        <p:nvSpPr>
          <p:cNvPr id="10" name="TextBox 9"/>
          <p:cNvSpPr txBox="1"/>
          <p:nvPr/>
        </p:nvSpPr>
        <p:spPr>
          <a:xfrm>
            <a:off x="1097280" y="3063240"/>
            <a:ext cx="4480560" cy="2743200"/>
          </a:xfrm>
          <a:prstGeom prst="rect">
            <a:avLst/>
          </a:prstGeom>
          <a:noFill/>
        </p:spPr>
        <p:txBody>
          <a:bodyPr wrap="square" anchor="t" lIns="0" rIns="0" tIns="0" bIns="0">
            <a:spAutoFit/>
          </a:bodyPr>
          <a:lstStyle/>
          <a:p>
            <a:pPr algn="l">
              <a:lnSpc>
                <a:spcPct val="145000"/>
              </a:lnSpc>
            </a:pPr>
            <a:r>
              <a:rPr sz="1150" b="0" i="0">
                <a:solidFill>
                  <a:srgbClr val="F3EDE2"/>
                </a:solidFill>
                <a:latin typeface="Inter"/>
              </a:rPr>
              <a:t>The software is live, with determinism and a recomputable evidence record on every result.</a:t>
            </a:r>
          </a:p>
          <a:p>
            <a:pPr algn="l">
              <a:lnSpc>
                <a:spcPct val="145000"/>
              </a:lnSpc>
            </a:pPr>
            <a:r>
              <a:rPr sz="1150" b="0" i="0">
                <a:solidFill>
                  <a:srgbClr val="F3EDE2"/>
                </a:solidFill>
                <a:latin typeface="Inter"/>
              </a:rPr>
              <a:t>Benchmark similarity on a public ground-truth set, with the result files committed.</a:t>
            </a:r>
          </a:p>
          <a:p>
            <a:pPr algn="l">
              <a:lnSpc>
                <a:spcPct val="145000"/>
              </a:lnSpc>
            </a:pPr>
            <a:r>
              <a:rPr sz="1150" b="0" i="0">
                <a:solidFill>
                  <a:srgbClr val="F3EDE2"/>
                </a:solidFill>
                <a:latin typeface="Inter"/>
              </a:rPr>
              <a:t>Upload-to-mesh wall clock on the live API, median of five.</a:t>
            </a:r>
          </a:p>
          <a:p>
            <a:pPr algn="l">
              <a:lnSpc>
                <a:spcPct val="145000"/>
              </a:lnSpc>
            </a:pPr>
            <a:r>
              <a:rPr sz="1150" b="0" i="0">
                <a:solidFill>
                  <a:srgbClr val="F3EDE2"/>
                </a:solidFill>
                <a:latin typeface="Inter"/>
              </a:rPr>
              <a:t>A closed-loop calibration example that is synthetic and labelled synthetic.</a:t>
            </a:r>
          </a:p>
        </p:txBody>
      </p:sp>
      <p:sp>
        <p:nvSpPr>
          <p:cNvPr id="11" name="TextBox 10"/>
          <p:cNvSpPr txBox="1"/>
          <p:nvPr/>
        </p:nvSpPr>
        <p:spPr>
          <a:xfrm>
            <a:off x="6675120" y="2651760"/>
            <a:ext cx="4389120" cy="365760"/>
          </a:xfrm>
          <a:prstGeom prst="rect">
            <a:avLst/>
          </a:prstGeom>
          <a:noFill/>
        </p:spPr>
        <p:txBody>
          <a:bodyPr wrap="square" anchor="t" lIns="0" rIns="0" tIns="0" bIns="0">
            <a:spAutoFit/>
          </a:bodyPr>
          <a:lstStyle/>
          <a:p>
            <a:pPr algn="l">
              <a:lnSpc>
                <a:spcPct val="110000"/>
              </a:lnSpc>
            </a:pPr>
            <a:r>
              <a:rPr sz="1050" b="0" i="0" spc="250">
                <a:solidFill>
                  <a:srgbClr val="E9967A"/>
                </a:solidFill>
                <a:latin typeface="Inter"/>
              </a:rPr>
              <a:t>DESIGNED, NOT MEASURED</a:t>
            </a:r>
          </a:p>
        </p:txBody>
      </p:sp>
      <p:sp>
        <p:nvSpPr>
          <p:cNvPr id="12" name="TextBox 11"/>
          <p:cNvSpPr txBox="1"/>
          <p:nvPr/>
        </p:nvSpPr>
        <p:spPr>
          <a:xfrm>
            <a:off x="6675120" y="3063240"/>
            <a:ext cx="4480560" cy="2743200"/>
          </a:xfrm>
          <a:prstGeom prst="rect">
            <a:avLst/>
          </a:prstGeom>
          <a:noFill/>
        </p:spPr>
        <p:txBody>
          <a:bodyPr wrap="square" anchor="t" lIns="0" rIns="0" tIns="0" bIns="0">
            <a:spAutoFit/>
          </a:bodyPr>
          <a:lstStyle/>
          <a:p>
            <a:pPr algn="l">
              <a:lnSpc>
                <a:spcPct val="145000"/>
              </a:lnSpc>
            </a:pPr>
            <a:r>
              <a:rPr sz="1150" b="0" i="0">
                <a:solidFill>
                  <a:srgbClr val="F3EDE2"/>
                </a:solidFill>
                <a:latin typeface="Inter"/>
              </a:rPr>
              <a:t>Every H1 and D1 number: field, working distance, resolution, room-light margin, parts cost.</a:t>
            </a:r>
          </a:p>
          <a:p>
            <a:pPr algn="l">
              <a:lnSpc>
                <a:spcPct val="145000"/>
              </a:lnSpc>
            </a:pPr>
            <a:r>
              <a:rPr sz="1150" b="0" i="0">
                <a:solidFill>
                  <a:srgbClr val="F3EDE2"/>
                </a:solidFill>
                <a:latin typeface="Inter"/>
              </a:rPr>
              <a:t>Development cost: unproven until the first timed build; the price holds until then.</a:t>
            </a:r>
          </a:p>
          <a:p>
            <a:pPr algn="l">
              <a:lnSpc>
                <a:spcPct val="145000"/>
              </a:lnSpc>
            </a:pPr>
            <a:r>
              <a:rPr sz="1150" b="0" i="0">
                <a:solidFill>
                  <a:srgbClr val="F3EDE2"/>
                </a:solidFill>
                <a:latin typeface="Inter"/>
              </a:rPr>
              <a:t>Accuracy against a physical reference: not established until a pilot measures it.</a:t>
            </a:r>
          </a:p>
          <a:p>
            <a:pPr algn="l">
              <a:lnSpc>
                <a:spcPct val="145000"/>
              </a:lnSpc>
            </a:pPr>
            <a:r>
              <a:rPr sz="1150" b="0" i="0">
                <a:solidFill>
                  <a:srgbClr val="F3EDE2"/>
                </a:solidFill>
                <a:latin typeface="Inter"/>
              </a:rPr>
              <a:t>Any shipped instrument: none. Any frame rate: none quoted.</a:t>
            </a:r>
          </a:p>
          <a:p>
            <a:pPr algn="l">
              <a:lnSpc>
                <a:spcPct val="145000"/>
              </a:lnSpc>
            </a:pPr>
            <a:r>
              <a:rPr sz="1150" b="0" i="0">
                <a:solidFill>
                  <a:srgbClr val="F3EDE2"/>
                </a:solidFill>
                <a:latin typeface="Inter"/>
              </a:rPr>
              <a:t>The P1 optical-computing card: research only, zero revenue in every plan.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WHERE WE ARE</a:t>
            </a:r>
          </a:p>
        </p:txBody>
      </p:sp>
      <p:sp>
        <p:nvSpPr>
          <p:cNvPr id="3" name="TextBox 2"/>
          <p:cNvSpPr txBox="1"/>
          <p:nvPr/>
        </p:nvSpPr>
        <p:spPr>
          <a:xfrm>
            <a:off x="685800" y="6400800"/>
            <a:ext cx="2743200" cy="228600"/>
          </a:xfrm>
          <a:prstGeom prst="rect">
            <a:avLst/>
          </a:prstGeom>
          <a:noFill/>
        </p:spPr>
        <p:txBody>
          <a:bodyPr wrap="square" anchor="t" lIns="0" rIns="0" tIns="0" bIns="0">
            <a:spAutoFit/>
          </a:bodyPr>
          <a:lstStyle/>
          <a:p>
            <a:pPr algn="l">
              <a:lnSpc>
                <a:spcPct val="110000"/>
              </a:lnSpc>
            </a:pPr>
            <a:r>
              <a:rPr sz="800" b="0" i="0" spc="400">
                <a:solidFill>
                  <a:srgbClr val="6F6961"/>
                </a:solidFill>
                <a:latin typeface="Inter"/>
              </a:rPr>
              <a:t>APERTUREAPI</a:t>
            </a:r>
          </a:p>
        </p:txBody>
      </p:sp>
      <p:sp>
        <p:nvSpPr>
          <p:cNvPr id="4" name="TextBox 3"/>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12</a:t>
            </a:r>
          </a:p>
        </p:txBody>
      </p:sp>
      <p:sp>
        <p:nvSpPr>
          <p:cNvPr id="5" name="TextBox 4"/>
          <p:cNvSpPr txBox="1"/>
          <p:nvPr/>
        </p:nvSpPr>
        <p:spPr>
          <a:xfrm>
            <a:off x="2743200" y="6400800"/>
            <a:ext cx="7680960" cy="228600"/>
          </a:xfrm>
          <a:prstGeom prst="rect">
            <a:avLst/>
          </a:prstGeom>
          <a:noFill/>
        </p:spPr>
        <p:txBody>
          <a:bodyPr wrap="square" anchor="t" lIns="0" rIns="0" tIns="0" bIns="0">
            <a:spAutoFit/>
          </a:bodyPr>
          <a:lstStyle/>
          <a:p>
            <a:pPr algn="ctr">
              <a:lnSpc>
                <a:spcPct val="110000"/>
              </a:lnSpc>
            </a:pPr>
            <a:r>
              <a:rPr sz="750" b="0" i="0">
                <a:solidFill>
                  <a:srgbClr val="6F6961"/>
                </a:solidFill>
                <a:latin typeface="Inter"/>
              </a:rPr>
              <a:t>Source: docs/CANONICAL_FACTS.md</a:t>
            </a:r>
          </a:p>
        </p:txBody>
      </p:sp>
      <p:sp>
        <p:nvSpPr>
          <p:cNvPr id="6" name="TextBox 5"/>
          <p:cNvSpPr txBox="1"/>
          <p:nvPr/>
        </p:nvSpPr>
        <p:spPr>
          <a:xfrm>
            <a:off x="685800" y="868680"/>
            <a:ext cx="10789920" cy="1463040"/>
          </a:xfrm>
          <a:prstGeom prst="rect">
            <a:avLst/>
          </a:prstGeom>
          <a:noFill/>
        </p:spPr>
        <p:txBody>
          <a:bodyPr wrap="square" anchor="t" lIns="0" rIns="0" tIns="0" bIns="0">
            <a:spAutoFit/>
          </a:bodyPr>
          <a:lstStyle/>
          <a:p>
            <a:pPr algn="l">
              <a:lnSpc>
                <a:spcPct val="95000"/>
              </a:lnSpc>
            </a:pPr>
            <a:r>
              <a:rPr sz="4600" b="0" i="0">
                <a:solidFill>
                  <a:srgbClr val="F3EDE2"/>
                </a:solidFill>
                <a:latin typeface="Cormorant Garamond"/>
              </a:rPr>
              <a:t>Live, honest, and early.</a:t>
            </a:r>
          </a:p>
        </p:txBody>
      </p:sp>
      <p:sp>
        <p:nvSpPr>
          <p:cNvPr id="7" name="TextBox 6"/>
          <p:cNvSpPr txBox="1"/>
          <p:nvPr/>
        </p:nvSpPr>
        <p:spPr>
          <a:xfrm>
            <a:off x="685800" y="2514600"/>
            <a:ext cx="2011680" cy="457200"/>
          </a:xfrm>
          <a:prstGeom prst="rect">
            <a:avLst/>
          </a:prstGeom>
          <a:noFill/>
        </p:spPr>
        <p:txBody>
          <a:bodyPr wrap="square" anchor="t" lIns="0" rIns="0" tIns="0" bIns="0">
            <a:spAutoFit/>
          </a:bodyPr>
          <a:lstStyle/>
          <a:p>
            <a:pPr algn="l">
              <a:lnSpc>
                <a:spcPct val="110000"/>
              </a:lnSpc>
            </a:pPr>
            <a:r>
              <a:rPr sz="2400" b="0" i="0">
                <a:solidFill>
                  <a:srgbClr val="E9967A"/>
                </a:solidFill>
                <a:latin typeface="Cormorant Garamond"/>
              </a:rPr>
              <a:t>Live</a:t>
            </a:r>
          </a:p>
        </p:txBody>
      </p:sp>
      <p:sp>
        <p:nvSpPr>
          <p:cNvPr id="8" name="TextBox 7"/>
          <p:cNvSpPr txBox="1"/>
          <p:nvPr/>
        </p:nvSpPr>
        <p:spPr>
          <a:xfrm>
            <a:off x="2743200" y="2587752"/>
            <a:ext cx="8686800" cy="731520"/>
          </a:xfrm>
          <a:prstGeom prst="rect">
            <a:avLst/>
          </a:prstGeom>
          <a:noFill/>
        </p:spPr>
        <p:txBody>
          <a:bodyPr wrap="square" anchor="t" lIns="0" rIns="0" tIns="0" bIns="0">
            <a:spAutoFit/>
          </a:bodyPr>
          <a:lstStyle/>
          <a:p>
            <a:pPr algn="l">
              <a:lnSpc>
                <a:spcPct val="135000"/>
              </a:lnSpc>
            </a:pPr>
            <a:r>
              <a:rPr sz="1300" b="0" i="0">
                <a:solidFill>
                  <a:srgbClr val="F3EDE2"/>
                </a:solidFill>
                <a:latin typeface="Inter"/>
              </a:rPr>
              <a:t>Public API and a no-account upload form for evaluation; an evidence record on every result.</a:t>
            </a:r>
          </a:p>
        </p:txBody>
      </p:sp>
      <p:cxnSp>
        <p:nvCxnSpPr>
          <p:cNvPr id="9" name="Connector 8"/>
          <p:cNvCxnSpPr/>
          <p:nvPr/>
        </p:nvCxnSpPr>
        <p:spPr>
          <a:xfrm>
            <a:off x="685800" y="3264408"/>
            <a:ext cx="10789920" cy="0"/>
          </a:xfrm>
          <a:prstGeom prst="line">
            <a:avLst/>
          </a:prstGeom>
          <a:ln w="6350">
            <a:solidFill>
              <a:srgbClr val="26241F"/>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85800" y="3383280"/>
            <a:ext cx="2011680" cy="457200"/>
          </a:xfrm>
          <a:prstGeom prst="rect">
            <a:avLst/>
          </a:prstGeom>
          <a:noFill/>
        </p:spPr>
        <p:txBody>
          <a:bodyPr wrap="square" anchor="t" lIns="0" rIns="0" tIns="0" bIns="0">
            <a:spAutoFit/>
          </a:bodyPr>
          <a:lstStyle/>
          <a:p>
            <a:pPr algn="l">
              <a:lnSpc>
                <a:spcPct val="110000"/>
              </a:lnSpc>
            </a:pPr>
            <a:r>
              <a:rPr sz="2400" b="0" i="0">
                <a:solidFill>
                  <a:srgbClr val="E9967A"/>
                </a:solidFill>
                <a:latin typeface="Cormorant Garamond"/>
              </a:rPr>
              <a:t>Designed</a:t>
            </a:r>
          </a:p>
        </p:txBody>
      </p:sp>
      <p:sp>
        <p:nvSpPr>
          <p:cNvPr id="11" name="TextBox 10"/>
          <p:cNvSpPr txBox="1"/>
          <p:nvPr/>
        </p:nvSpPr>
        <p:spPr>
          <a:xfrm>
            <a:off x="2743200" y="3456432"/>
            <a:ext cx="8686800" cy="731520"/>
          </a:xfrm>
          <a:prstGeom prst="rect">
            <a:avLst/>
          </a:prstGeom>
          <a:noFill/>
        </p:spPr>
        <p:txBody>
          <a:bodyPr wrap="square" anchor="t" lIns="0" rIns="0" tIns="0" bIns="0">
            <a:spAutoFit/>
          </a:bodyPr>
          <a:lstStyle/>
          <a:p>
            <a:pPr algn="l">
              <a:lnSpc>
                <a:spcPct val="135000"/>
              </a:lnSpc>
            </a:pPr>
            <a:r>
              <a:rPr sz="1300" b="0" i="0">
                <a:solidFill>
                  <a:srgbClr val="F3EDE2"/>
                </a:solidFill>
                <a:latin typeface="Inter"/>
              </a:rPr>
              <a:t>One product, the H1 head on the D1 stand: specs, parts lists and renders exist, the optics check passes, nothing built. Next spend: the fiber-fed core on a flat mirror, the one test that can kill it.</a:t>
            </a:r>
          </a:p>
        </p:txBody>
      </p:sp>
      <p:cxnSp>
        <p:nvCxnSpPr>
          <p:cNvPr id="12" name="Connector 11"/>
          <p:cNvCxnSpPr/>
          <p:nvPr/>
        </p:nvCxnSpPr>
        <p:spPr>
          <a:xfrm>
            <a:off x="685800" y="4133088"/>
            <a:ext cx="10789920" cy="0"/>
          </a:xfrm>
          <a:prstGeom prst="line">
            <a:avLst/>
          </a:prstGeom>
          <a:ln w="6350">
            <a:solidFill>
              <a:srgbClr val="26241F"/>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85800" y="4251960"/>
            <a:ext cx="2011680" cy="457200"/>
          </a:xfrm>
          <a:prstGeom prst="rect">
            <a:avLst/>
          </a:prstGeom>
          <a:noFill/>
        </p:spPr>
        <p:txBody>
          <a:bodyPr wrap="square" anchor="t" lIns="0" rIns="0" tIns="0" bIns="0">
            <a:spAutoFit/>
          </a:bodyPr>
          <a:lstStyle/>
          <a:p>
            <a:pPr algn="l">
              <a:lnSpc>
                <a:spcPct val="110000"/>
              </a:lnSpc>
            </a:pPr>
            <a:r>
              <a:rPr sz="2400" b="0" i="0">
                <a:solidFill>
                  <a:srgbClr val="E9967A"/>
                </a:solidFill>
                <a:latin typeface="Cormorant Garamond"/>
              </a:rPr>
              <a:t>Gated</a:t>
            </a:r>
          </a:p>
        </p:txBody>
      </p:sp>
      <p:sp>
        <p:nvSpPr>
          <p:cNvPr id="14" name="TextBox 13"/>
          <p:cNvSpPr txBox="1"/>
          <p:nvPr/>
        </p:nvSpPr>
        <p:spPr>
          <a:xfrm>
            <a:off x="2743200" y="4325112"/>
            <a:ext cx="8686800" cy="731520"/>
          </a:xfrm>
          <a:prstGeom prst="rect">
            <a:avLst/>
          </a:prstGeom>
          <a:noFill/>
        </p:spPr>
        <p:txBody>
          <a:bodyPr wrap="square" anchor="t" lIns="0" rIns="0" tIns="0" bIns="0">
            <a:spAutoFit/>
          </a:bodyPr>
          <a:lstStyle/>
          <a:p>
            <a:pPr algn="l">
              <a:lnSpc>
                <a:spcPct val="135000"/>
              </a:lnSpc>
            </a:pPr>
            <a:r>
              <a:rPr sz="1300" b="0" i="0">
                <a:solidFill>
                  <a:srgbClr val="F3EDE2"/>
                </a:solidFill>
                <a:latin typeface="Inter"/>
              </a:rPr>
              <a:t>A nightly benchmark against public ground truth guards every release; a number goes public only with its result file committed; a claims gate refuses banned copy.</a:t>
            </a:r>
          </a:p>
        </p:txBody>
      </p:sp>
      <p:cxnSp>
        <p:nvCxnSpPr>
          <p:cNvPr id="15" name="Connector 14"/>
          <p:cNvCxnSpPr/>
          <p:nvPr/>
        </p:nvCxnSpPr>
        <p:spPr>
          <a:xfrm>
            <a:off x="685800" y="5001768"/>
            <a:ext cx="10789920" cy="0"/>
          </a:xfrm>
          <a:prstGeom prst="line">
            <a:avLst/>
          </a:prstGeom>
          <a:ln w="6350">
            <a:solidFill>
              <a:srgbClr val="26241F"/>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85800" y="5120640"/>
            <a:ext cx="2011680" cy="457200"/>
          </a:xfrm>
          <a:prstGeom prst="rect">
            <a:avLst/>
          </a:prstGeom>
          <a:noFill/>
        </p:spPr>
        <p:txBody>
          <a:bodyPr wrap="square" anchor="t" lIns="0" rIns="0" tIns="0" bIns="0">
            <a:spAutoFit/>
          </a:bodyPr>
          <a:lstStyle/>
          <a:p>
            <a:pPr algn="l">
              <a:lnSpc>
                <a:spcPct val="110000"/>
              </a:lnSpc>
            </a:pPr>
            <a:r>
              <a:rPr sz="2400" b="0" i="0">
                <a:solidFill>
                  <a:srgbClr val="E9967A"/>
                </a:solidFill>
                <a:latin typeface="Cormorant Garamond"/>
              </a:rPr>
              <a:t>Early</a:t>
            </a:r>
          </a:p>
        </p:txBody>
      </p:sp>
      <p:sp>
        <p:nvSpPr>
          <p:cNvPr id="17" name="TextBox 16"/>
          <p:cNvSpPr txBox="1"/>
          <p:nvPr/>
        </p:nvSpPr>
        <p:spPr>
          <a:xfrm>
            <a:off x="2743200" y="5193792"/>
            <a:ext cx="8686800" cy="731520"/>
          </a:xfrm>
          <a:prstGeom prst="rect">
            <a:avLst/>
          </a:prstGeom>
          <a:noFill/>
        </p:spPr>
        <p:txBody>
          <a:bodyPr wrap="square" anchor="t" lIns="0" rIns="0" tIns="0" bIns="0">
            <a:spAutoFit/>
          </a:bodyPr>
          <a:lstStyle/>
          <a:p>
            <a:pPr algn="l">
              <a:lnSpc>
                <a:spcPct val="135000"/>
              </a:lnSpc>
            </a:pPr>
            <a:r>
              <a:rPr sz="1300" b="0" i="0">
                <a:solidFill>
                  <a:srgbClr val="F3EDE2"/>
                </a:solidFill>
                <a:latin typeface="Inter"/>
              </a:rPr>
              <a:t>Pre-revenue. One founder, built to order, no outside capital; the parent company covers payroll, legal and accounting; hosting costs $35 a month. Research use only.</a:t>
            </a:r>
          </a:p>
        </p:txBody>
      </p:sp>
      <p:cxnSp>
        <p:nvCxnSpPr>
          <p:cNvPr id="18" name="Connector 17"/>
          <p:cNvCxnSpPr/>
          <p:nvPr/>
        </p:nvCxnSpPr>
        <p:spPr>
          <a:xfrm>
            <a:off x="685800" y="5870448"/>
            <a:ext cx="10789920" cy="0"/>
          </a:xfrm>
          <a:prstGeom prst="line">
            <a:avLst/>
          </a:prstGeom>
          <a:ln w="6350">
            <a:solidFill>
              <a:srgbClr val="26241F"/>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502920"/>
            <a:ext cx="7315200" cy="274320"/>
          </a:xfrm>
          <a:prstGeom prst="rect">
            <a:avLst/>
          </a:prstGeom>
          <a:noFill/>
        </p:spPr>
        <p:txBody>
          <a:bodyPr wrap="square" anchor="t" lIns="0" rIns="0" tIns="0" bIns="0">
            <a:spAutoFit/>
          </a:bodyPr>
          <a:lstStyle/>
          <a:p>
            <a:pPr algn="l">
              <a:lnSpc>
                <a:spcPct val="110000"/>
              </a:lnSpc>
            </a:pPr>
            <a:r>
              <a:rPr sz="1000" b="0" i="0" spc="300">
                <a:solidFill>
                  <a:srgbClr val="C9A96E"/>
                </a:solidFill>
                <a:latin typeface="Inter"/>
              </a:rPr>
              <a:t>THE ASK</a:t>
            </a:r>
          </a:p>
        </p:txBody>
      </p:sp>
      <p:sp>
        <p:nvSpPr>
          <p:cNvPr id="3" name="TextBox 2"/>
          <p:cNvSpPr txBox="1"/>
          <p:nvPr/>
        </p:nvSpPr>
        <p:spPr>
          <a:xfrm>
            <a:off x="685800" y="6400800"/>
            <a:ext cx="2743200" cy="228600"/>
          </a:xfrm>
          <a:prstGeom prst="rect">
            <a:avLst/>
          </a:prstGeom>
          <a:noFill/>
        </p:spPr>
        <p:txBody>
          <a:bodyPr wrap="square" anchor="t" lIns="0" rIns="0" tIns="0" bIns="0">
            <a:spAutoFit/>
          </a:bodyPr>
          <a:lstStyle/>
          <a:p>
            <a:pPr algn="l">
              <a:lnSpc>
                <a:spcPct val="110000"/>
              </a:lnSpc>
            </a:pPr>
            <a:r>
              <a:rPr sz="800" b="0" i="0" spc="400">
                <a:solidFill>
                  <a:srgbClr val="6F6961"/>
                </a:solidFill>
                <a:latin typeface="Inter"/>
              </a:rPr>
              <a:t>APERTUREAPI</a:t>
            </a:r>
          </a:p>
        </p:txBody>
      </p:sp>
      <p:sp>
        <p:nvSpPr>
          <p:cNvPr id="4" name="TextBox 3"/>
          <p:cNvSpPr txBox="1"/>
          <p:nvPr/>
        </p:nvSpPr>
        <p:spPr>
          <a:xfrm>
            <a:off x="10607040" y="6400800"/>
            <a:ext cx="914400" cy="228600"/>
          </a:xfrm>
          <a:prstGeom prst="rect">
            <a:avLst/>
          </a:prstGeom>
          <a:noFill/>
        </p:spPr>
        <p:txBody>
          <a:bodyPr wrap="square" anchor="t" lIns="0" rIns="0" tIns="0" bIns="0">
            <a:spAutoFit/>
          </a:bodyPr>
          <a:lstStyle/>
          <a:p>
            <a:pPr algn="r">
              <a:lnSpc>
                <a:spcPct val="110000"/>
              </a:lnSpc>
            </a:pPr>
            <a:r>
              <a:rPr sz="800" b="0" i="0" spc="200">
                <a:solidFill>
                  <a:srgbClr val="6F6961"/>
                </a:solidFill>
                <a:latin typeface="Inter"/>
              </a:rPr>
              <a:t>13</a:t>
            </a:r>
          </a:p>
        </p:txBody>
      </p:sp>
      <p:sp>
        <p:nvSpPr>
          <p:cNvPr id="5" name="TextBox 4"/>
          <p:cNvSpPr txBox="1"/>
          <p:nvPr/>
        </p:nvSpPr>
        <p:spPr>
          <a:xfrm>
            <a:off x="685800" y="868680"/>
            <a:ext cx="10789920" cy="1463040"/>
          </a:xfrm>
          <a:prstGeom prst="rect">
            <a:avLst/>
          </a:prstGeom>
          <a:noFill/>
        </p:spPr>
        <p:txBody>
          <a:bodyPr wrap="square" anchor="t" lIns="0" rIns="0" tIns="0" bIns="0">
            <a:spAutoFit/>
          </a:bodyPr>
          <a:lstStyle/>
          <a:p>
            <a:pPr algn="l">
              <a:lnSpc>
                <a:spcPct val="95000"/>
              </a:lnSpc>
            </a:pPr>
            <a:r>
              <a:rPr sz="5200" b="0" i="0">
                <a:solidFill>
                  <a:srgbClr val="F3EDE2"/>
                </a:solidFill>
                <a:latin typeface="Cormorant Garamond"/>
              </a:rPr>
              <a:t>Two ways in.</a:t>
            </a:r>
          </a:p>
        </p:txBody>
      </p:sp>
      <p:sp>
        <p:nvSpPr>
          <p:cNvPr id="6" name="Rectangle 5"/>
          <p:cNvSpPr/>
          <p:nvPr/>
        </p:nvSpPr>
        <p:spPr>
          <a:xfrm>
            <a:off x="685800" y="2377440"/>
            <a:ext cx="5212080" cy="3383280"/>
          </a:xfrm>
          <a:prstGeom prst="rect">
            <a:avLst/>
          </a:prstGeom>
          <a:solidFill>
            <a:srgbClr val="141417"/>
          </a:solidFill>
          <a:ln w="6350">
            <a:solidFill>
              <a:srgbClr val="2A282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97280" y="2651760"/>
            <a:ext cx="4389120" cy="365760"/>
          </a:xfrm>
          <a:prstGeom prst="rect">
            <a:avLst/>
          </a:prstGeom>
          <a:noFill/>
        </p:spPr>
        <p:txBody>
          <a:bodyPr wrap="square" anchor="t" lIns="0" rIns="0" tIns="0" bIns="0">
            <a:spAutoFit/>
          </a:bodyPr>
          <a:lstStyle/>
          <a:p>
            <a:pPr algn="l">
              <a:lnSpc>
                <a:spcPct val="110000"/>
              </a:lnSpc>
            </a:pPr>
            <a:r>
              <a:rPr sz="1050" b="0" i="0" spc="250">
                <a:solidFill>
                  <a:srgbClr val="C9A96E"/>
                </a:solidFill>
                <a:latin typeface="Inter"/>
              </a:rPr>
              <a:t>RUN A PILOT</a:t>
            </a:r>
          </a:p>
        </p:txBody>
      </p:sp>
      <p:sp>
        <p:nvSpPr>
          <p:cNvPr id="8" name="TextBox 7"/>
          <p:cNvSpPr txBox="1"/>
          <p:nvPr/>
        </p:nvSpPr>
        <p:spPr>
          <a:xfrm>
            <a:off x="1097280" y="3063240"/>
            <a:ext cx="4389120" cy="914400"/>
          </a:xfrm>
          <a:prstGeom prst="rect">
            <a:avLst/>
          </a:prstGeom>
          <a:noFill/>
        </p:spPr>
        <p:txBody>
          <a:bodyPr wrap="square" anchor="t" lIns="0" rIns="0" tIns="0" bIns="0">
            <a:spAutoFit/>
          </a:bodyPr>
          <a:lstStyle/>
          <a:p>
            <a:pPr algn="l">
              <a:lnSpc>
                <a:spcPct val="110000"/>
              </a:lnSpc>
            </a:pPr>
            <a:r>
              <a:rPr sz="4800" b="0" i="0">
                <a:solidFill>
                  <a:srgbClr val="F3EDE2"/>
                </a:solidFill>
                <a:latin typeface="Cormorant Garamond"/>
              </a:rPr>
              <a:t>$4,800</a:t>
            </a:r>
          </a:p>
        </p:txBody>
      </p:sp>
      <p:sp>
        <p:nvSpPr>
          <p:cNvPr id="9" name="TextBox 8"/>
          <p:cNvSpPr txBox="1"/>
          <p:nvPr/>
        </p:nvSpPr>
        <p:spPr>
          <a:xfrm>
            <a:off x="1097280" y="4160520"/>
            <a:ext cx="4389120" cy="1554480"/>
          </a:xfrm>
          <a:prstGeom prst="rect">
            <a:avLst/>
          </a:prstGeom>
          <a:noFill/>
        </p:spPr>
        <p:txBody>
          <a:bodyPr wrap="square" anchor="t" lIns="0" rIns="0" tIns="0" bIns="0">
            <a:spAutoFit/>
          </a:bodyPr>
          <a:lstStyle/>
          <a:p>
            <a:pPr algn="l">
              <a:lnSpc>
                <a:spcPct val="145000"/>
              </a:lnSpc>
            </a:pPr>
            <a:r>
              <a:rPr sz="1100" b="0" i="0">
                <a:solidFill>
                  <a:srgbClr val="A79F94"/>
                </a:solidFill>
                <a:latin typeface="Inter"/>
              </a:rPr>
              <a:t>Labs and QA benches with a surface-measurement task and a reference they trust. Milestone-paid pilot engineering: M1 $2,400 on signing, M2 $2,400 at the signed readout, both credited in full to the instrument you buy.</a:t>
            </a:r>
          </a:p>
        </p:txBody>
      </p:sp>
      <p:sp>
        <p:nvSpPr>
          <p:cNvPr id="10" name="Rectangle 9"/>
          <p:cNvSpPr/>
          <p:nvPr/>
        </p:nvSpPr>
        <p:spPr>
          <a:xfrm>
            <a:off x="6263640" y="2377440"/>
            <a:ext cx="5212080" cy="3383280"/>
          </a:xfrm>
          <a:prstGeom prst="rect">
            <a:avLst/>
          </a:prstGeom>
          <a:solidFill>
            <a:srgbClr val="141417"/>
          </a:solidFill>
          <a:ln w="6350">
            <a:solidFill>
              <a:srgbClr val="2A282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675120" y="2651760"/>
            <a:ext cx="4389120" cy="365760"/>
          </a:xfrm>
          <a:prstGeom prst="rect">
            <a:avLst/>
          </a:prstGeom>
          <a:noFill/>
        </p:spPr>
        <p:txBody>
          <a:bodyPr wrap="square" anchor="t" lIns="0" rIns="0" tIns="0" bIns="0">
            <a:spAutoFit/>
          </a:bodyPr>
          <a:lstStyle/>
          <a:p>
            <a:pPr algn="l">
              <a:lnSpc>
                <a:spcPct val="110000"/>
              </a:lnSpc>
            </a:pPr>
            <a:r>
              <a:rPr sz="1050" b="0" i="0" spc="250">
                <a:solidFill>
                  <a:srgbClr val="C9A96E"/>
                </a:solidFill>
                <a:latin typeface="Inter"/>
              </a:rPr>
              <a:t>BUY THE BENCH PROFILER</a:t>
            </a:r>
          </a:p>
        </p:txBody>
      </p:sp>
      <p:sp>
        <p:nvSpPr>
          <p:cNvPr id="12" name="TextBox 11"/>
          <p:cNvSpPr txBox="1"/>
          <p:nvPr/>
        </p:nvSpPr>
        <p:spPr>
          <a:xfrm>
            <a:off x="6675120" y="3063240"/>
            <a:ext cx="4389120" cy="914400"/>
          </a:xfrm>
          <a:prstGeom prst="rect">
            <a:avLst/>
          </a:prstGeom>
          <a:noFill/>
        </p:spPr>
        <p:txBody>
          <a:bodyPr wrap="square" anchor="t" lIns="0" rIns="0" tIns="0" bIns="0">
            <a:spAutoFit/>
          </a:bodyPr>
          <a:lstStyle/>
          <a:p>
            <a:pPr algn="l">
              <a:lnSpc>
                <a:spcPct val="110000"/>
              </a:lnSpc>
            </a:pPr>
            <a:r>
              <a:rPr sz="4800" b="0" i="0">
                <a:solidFill>
                  <a:srgbClr val="F3EDE2"/>
                </a:solidFill>
                <a:latin typeface="Cormorant Garamond"/>
              </a:rPr>
              <a:t>$12,900</a:t>
            </a:r>
          </a:p>
        </p:txBody>
      </p:sp>
      <p:sp>
        <p:nvSpPr>
          <p:cNvPr id="13" name="TextBox 12"/>
          <p:cNvSpPr txBox="1"/>
          <p:nvPr/>
        </p:nvSpPr>
        <p:spPr>
          <a:xfrm>
            <a:off x="6675120" y="4160520"/>
            <a:ext cx="4389120" cy="1554480"/>
          </a:xfrm>
          <a:prstGeom prst="rect">
            <a:avLst/>
          </a:prstGeom>
          <a:noFill/>
        </p:spPr>
        <p:txBody>
          <a:bodyPr wrap="square" anchor="t" lIns="0" rIns="0" tIns="0" bIns="0">
            <a:spAutoFit/>
          </a:bodyPr>
          <a:lstStyle/>
          <a:p>
            <a:pPr algn="l">
              <a:lnSpc>
                <a:spcPct val="145000"/>
              </a:lnSpc>
            </a:pPr>
            <a:r>
              <a:rPr sz="1100" b="0" i="0">
                <a:solidFill>
                  <a:srgbClr val="A79F94"/>
                </a:solidFill>
                <a:latin typeface="Inter"/>
              </a:rPr>
              <a:t>The H1 head on the D1 stand; second-wavelength option +$2,400. Built to order on a fifty percent deposit, software and ninety days of onboarding included. Parts cost is a design value; the first unit has not been built; the price is an offer.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B0B0D"/>
        </a:solidFill>
        <a:effectLst/>
      </p:bgPr>
    </p:bg>
    <p:spTree>
      <p:nvGrpSpPr>
        <p:cNvPr id="1" name=""/>
        <p:cNvGrpSpPr/>
        <p:nvPr/>
      </p:nvGrpSpPr>
      <p:grpSpPr/>
      <p:sp>
        <p:nvSpPr>
          <p:cNvPr id="2" name="TextBox 1"/>
          <p:cNvSpPr txBox="1"/>
          <p:nvPr/>
        </p:nvSpPr>
        <p:spPr>
          <a:xfrm>
            <a:off x="685800" y="2377440"/>
            <a:ext cx="10789920" cy="1463040"/>
          </a:xfrm>
          <a:prstGeom prst="rect">
            <a:avLst/>
          </a:prstGeom>
          <a:noFill/>
        </p:spPr>
        <p:txBody>
          <a:bodyPr wrap="square" anchor="t" lIns="0" rIns="0" tIns="0" bIns="0">
            <a:spAutoFit/>
          </a:bodyPr>
          <a:lstStyle/>
          <a:p>
            <a:pPr algn="ctr">
              <a:lnSpc>
                <a:spcPct val="110000"/>
              </a:lnSpc>
            </a:pPr>
            <a:r>
              <a:rPr sz="6000" b="0" i="0">
                <a:solidFill>
                  <a:srgbClr val="F3EDE2"/>
                </a:solidFill>
                <a:latin typeface="Cormorant Garamond"/>
              </a:rPr>
              <a:t>Precision 3D measurement, at cost.</a:t>
            </a:r>
          </a:p>
        </p:txBody>
      </p:sp>
      <p:cxnSp>
        <p:nvCxnSpPr>
          <p:cNvPr id="3" name="Connector 2"/>
          <p:cNvCxnSpPr/>
          <p:nvPr/>
        </p:nvCxnSpPr>
        <p:spPr>
          <a:xfrm>
            <a:off x="5687568" y="3977639"/>
            <a:ext cx="822960" cy="0"/>
          </a:xfrm>
          <a:prstGeom prst="line">
            <a:avLst/>
          </a:prstGeom>
          <a:ln w="9525">
            <a:solidFill>
              <a:srgbClr val="C9A96E"/>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685800" y="4206240"/>
            <a:ext cx="10789920" cy="365760"/>
          </a:xfrm>
          <a:prstGeom prst="rect">
            <a:avLst/>
          </a:prstGeom>
          <a:noFill/>
        </p:spPr>
        <p:txBody>
          <a:bodyPr wrap="square" anchor="t" lIns="0" rIns="0" tIns="0" bIns="0">
            <a:spAutoFit/>
          </a:bodyPr>
          <a:lstStyle/>
          <a:p>
            <a:pPr algn="ctr">
              <a:lnSpc>
                <a:spcPct val="110000"/>
              </a:lnSpc>
            </a:pPr>
            <a:r>
              <a:rPr sz="1400" b="0" i="0" spc="300">
                <a:solidFill>
                  <a:srgbClr val="C9A96E"/>
                </a:solidFill>
                <a:latin typeface="Inter"/>
              </a:rPr>
              <a:t>apertureapi.com</a:t>
            </a:r>
          </a:p>
        </p:txBody>
      </p:sp>
      <p:sp>
        <p:nvSpPr>
          <p:cNvPr id="5" name="TextBox 4"/>
          <p:cNvSpPr txBox="1"/>
          <p:nvPr/>
        </p:nvSpPr>
        <p:spPr>
          <a:xfrm>
            <a:off x="685800" y="6263640"/>
            <a:ext cx="10789920" cy="274320"/>
          </a:xfrm>
          <a:prstGeom prst="rect">
            <a:avLst/>
          </a:prstGeom>
          <a:noFill/>
        </p:spPr>
        <p:txBody>
          <a:bodyPr wrap="square" anchor="t" lIns="0" rIns="0" tIns="0" bIns="0">
            <a:spAutoFit/>
          </a:bodyPr>
          <a:lstStyle/>
          <a:p>
            <a:pPr algn="ctr">
              <a:lnSpc>
                <a:spcPct val="110000"/>
              </a:lnSpc>
            </a:pPr>
            <a:r>
              <a:rPr sz="850" b="0" i="0">
                <a:solidFill>
                  <a:srgbClr val="6F6961"/>
                </a:solidFill>
                <a:latin typeface="Inter"/>
              </a:rPr>
              <a:t>Benchmark figures are similarity to synthetic ground truth, not measurement accuracy. Hardware figures are design values. ApertureAPI is a wholly owned subsidiary of Start Motion Media LLC.</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